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eb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 id="2147483672" r:id="rId3"/>
  </p:sldMasterIdLst>
  <p:notesMasterIdLst>
    <p:notesMasterId r:id="rId44"/>
  </p:notesMasterIdLst>
  <p:sldIdLst>
    <p:sldId id="267" r:id="rId4"/>
    <p:sldId id="299" r:id="rId5"/>
    <p:sldId id="257" r:id="rId6"/>
    <p:sldId id="285" r:id="rId7"/>
    <p:sldId id="326" r:id="rId8"/>
    <p:sldId id="272" r:id="rId9"/>
    <p:sldId id="268" r:id="rId10"/>
    <p:sldId id="354" r:id="rId11"/>
    <p:sldId id="287" r:id="rId12"/>
    <p:sldId id="327" r:id="rId13"/>
    <p:sldId id="337" r:id="rId14"/>
    <p:sldId id="284" r:id="rId15"/>
    <p:sldId id="330" r:id="rId16"/>
    <p:sldId id="331" r:id="rId17"/>
    <p:sldId id="333" r:id="rId18"/>
    <p:sldId id="332" r:id="rId19"/>
    <p:sldId id="334" r:id="rId20"/>
    <p:sldId id="335" r:id="rId21"/>
    <p:sldId id="338" r:id="rId22"/>
    <p:sldId id="339" r:id="rId23"/>
    <p:sldId id="340" r:id="rId24"/>
    <p:sldId id="323" r:id="rId25"/>
    <p:sldId id="348" r:id="rId26"/>
    <p:sldId id="351" r:id="rId27"/>
    <p:sldId id="349" r:id="rId28"/>
    <p:sldId id="355" r:id="rId29"/>
    <p:sldId id="345" r:id="rId30"/>
    <p:sldId id="341" r:id="rId31"/>
    <p:sldId id="342" r:id="rId32"/>
    <p:sldId id="343" r:id="rId33"/>
    <p:sldId id="344" r:id="rId34"/>
    <p:sldId id="325" r:id="rId35"/>
    <p:sldId id="347" r:id="rId36"/>
    <p:sldId id="356" r:id="rId37"/>
    <p:sldId id="352" r:id="rId38"/>
    <p:sldId id="353" r:id="rId39"/>
    <p:sldId id="289" r:id="rId40"/>
    <p:sldId id="346" r:id="rId41"/>
    <p:sldId id="294" r:id="rId42"/>
    <p:sldId id="357" r:id="rId43"/>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DDC6F54E-76C5-4B77-91FA-E0C2A3EF821C}">
          <p14:sldIdLst>
            <p14:sldId id="267"/>
            <p14:sldId id="299"/>
            <p14:sldId id="257"/>
            <p14:sldId id="285"/>
            <p14:sldId id="326"/>
            <p14:sldId id="272"/>
            <p14:sldId id="268"/>
            <p14:sldId id="354"/>
            <p14:sldId id="287"/>
            <p14:sldId id="327"/>
            <p14:sldId id="337"/>
            <p14:sldId id="284"/>
            <p14:sldId id="330"/>
            <p14:sldId id="331"/>
            <p14:sldId id="333"/>
            <p14:sldId id="332"/>
            <p14:sldId id="334"/>
            <p14:sldId id="335"/>
            <p14:sldId id="338"/>
            <p14:sldId id="339"/>
            <p14:sldId id="340"/>
            <p14:sldId id="323"/>
            <p14:sldId id="348"/>
            <p14:sldId id="351"/>
            <p14:sldId id="349"/>
            <p14:sldId id="355"/>
            <p14:sldId id="345"/>
            <p14:sldId id="341"/>
            <p14:sldId id="342"/>
            <p14:sldId id="343"/>
            <p14:sldId id="344"/>
            <p14:sldId id="325"/>
            <p14:sldId id="347"/>
            <p14:sldId id="356"/>
            <p14:sldId id="352"/>
            <p14:sldId id="353"/>
            <p14:sldId id="289"/>
            <p14:sldId id="346"/>
            <p14:sldId id="294"/>
            <p14:sldId id="35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ADBD9"/>
    <a:srgbClr val="DDDDDD"/>
    <a:srgbClr val="434343"/>
    <a:srgbClr val="02BAB1"/>
    <a:srgbClr val="CCECFF"/>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nhum Estilo, Grade de Tabe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14" autoAdjust="0"/>
    <p:restoredTop sz="94660"/>
  </p:normalViewPr>
  <p:slideViewPr>
    <p:cSldViewPr snapToGrid="0">
      <p:cViewPr varScale="1">
        <p:scale>
          <a:sx n="87" d="100"/>
          <a:sy n="87" d="100"/>
        </p:scale>
        <p:origin x="430" y="4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EAD979-5050-459E-BD3C-ECAFA3F49A82}"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pt-BR"/>
        </a:p>
      </dgm:t>
    </dgm:pt>
    <dgm:pt modelId="{CB34E814-D2CB-498C-9534-11C171E4A6F8}">
      <dgm:prSet phldrT="[Texto]" custT="1"/>
      <dgm:spPr>
        <a:solidFill>
          <a:srgbClr val="02BAB1"/>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Planejamento</a:t>
          </a:r>
        </a:p>
      </dgm:t>
    </dgm:pt>
    <dgm:pt modelId="{3C5C26F8-5E2E-428A-A923-9A79D4B59306}" type="par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6BED35DB-5AAF-4458-A990-88AD60814EAC}" type="sib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329120C-BED4-4DA7-B3EA-E3186842C2C1}">
      <dgm:prSet phldrT="[Texto]" custT="1"/>
      <dgm:spPr>
        <a:solidFill>
          <a:srgbClr val="6ADBD9">
            <a:alpha val="89804"/>
          </a:srgbClr>
        </a:solidFill>
      </dgm:spPr>
      <dgm:t>
        <a:bodyPr/>
        <a:lstStyle/>
        <a:p>
          <a:r>
            <a:rPr lang="pt-BR" sz="1200" dirty="0">
              <a:solidFill>
                <a:srgbClr val="434343"/>
              </a:solidFill>
              <a:latin typeface="Open Sans" panose="020B0604020202020204" charset="0"/>
              <a:ea typeface="Open Sans" panose="020B0604020202020204" charset="0"/>
              <a:cs typeface="Open Sans" panose="020B0604020202020204" charset="0"/>
            </a:rPr>
            <a:t>Análise Exploratória</a:t>
          </a:r>
        </a:p>
      </dgm:t>
    </dgm:pt>
    <dgm:pt modelId="{854268E7-5E51-4913-BDA1-BB438156D8DA}" type="par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D3EE7117-ED33-445A-9FEE-47C841E09875}" type="sib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18F66188-C4C0-4FEA-A5FF-C614B8E66967}">
      <dgm:prSet phldrT="[Texto]" custT="1"/>
      <dgm:spPr>
        <a:solidFill>
          <a:srgbClr val="CCECFF">
            <a:alpha val="89804"/>
          </a:srgbClr>
        </a:solidFill>
      </dgm:spPr>
      <dgm:t>
        <a:bodyPr/>
        <a:lstStyle/>
        <a:p>
          <a:r>
            <a:rPr lang="pt-BR" sz="1200" dirty="0">
              <a:solidFill>
                <a:srgbClr val="434343"/>
              </a:solidFill>
              <a:latin typeface="Open Sans" panose="020B0604020202020204" charset="0"/>
              <a:ea typeface="Open Sans" panose="020B0604020202020204" charset="0"/>
              <a:cs typeface="Open Sans" panose="020B0604020202020204" charset="0"/>
            </a:rPr>
            <a:t>Reconhecimento</a:t>
          </a:r>
        </a:p>
        <a:p>
          <a:r>
            <a:rPr lang="pt-BR" sz="1200" dirty="0">
              <a:solidFill>
                <a:srgbClr val="434343"/>
              </a:solidFill>
              <a:latin typeface="Open Sans" panose="020B0604020202020204" charset="0"/>
              <a:ea typeface="Open Sans" panose="020B0604020202020204" charset="0"/>
              <a:cs typeface="Open Sans" panose="020B0604020202020204" charset="0"/>
            </a:rPr>
            <a:t>De </a:t>
          </a:r>
        </a:p>
        <a:p>
          <a:r>
            <a:rPr lang="pt-BR" sz="1200" dirty="0">
              <a:solidFill>
                <a:srgbClr val="434343"/>
              </a:solidFill>
              <a:latin typeface="Open Sans" panose="020B0604020202020204" charset="0"/>
              <a:ea typeface="Open Sans" panose="020B0604020202020204" charset="0"/>
              <a:cs typeface="Open Sans" panose="020B0604020202020204" charset="0"/>
            </a:rPr>
            <a:t>Faces</a:t>
          </a:r>
        </a:p>
      </dgm:t>
    </dgm:pt>
    <dgm:pt modelId="{FE5E213A-1C5E-4791-962C-8B0E11936695}" type="par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9EF31C3-1A83-4AEA-AC03-E3C12134BA6C}" type="sib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781E78F-806E-444C-9E3A-7311D41329AA}">
      <dgm:prSet phldrT="[Texto]" custT="1"/>
      <dgm:spPr>
        <a:solidFill>
          <a:srgbClr val="434343">
            <a:alpha val="90000"/>
          </a:srgbClr>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Conclusões</a:t>
          </a:r>
        </a:p>
      </dgm:t>
    </dgm:pt>
    <dgm:pt modelId="{B33A90B9-28B1-4669-BD5E-A4159B2F07CA}" type="par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E834171-4910-4700-8D54-AED2B760CFC1}" type="sib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75CE5DE3-BFB2-4B59-9A0D-3A68ACDAA251}">
      <dgm:prSet phldrT="[Texto]" custT="1"/>
      <dgm:spPr>
        <a:solidFill>
          <a:schemeClr val="bg1">
            <a:lumMod val="65000"/>
            <a:alpha val="89804"/>
          </a:schemeClr>
        </a:solidFill>
      </dgm:spPr>
      <dgm:t>
        <a:bodyPr/>
        <a:lstStyle/>
        <a:p>
          <a:r>
            <a:rPr lang="pt-BR" sz="1200" dirty="0">
              <a:solidFill>
                <a:srgbClr val="434343"/>
              </a:solidFill>
              <a:latin typeface="Open Sans" panose="020B0604020202020204" charset="0"/>
              <a:ea typeface="Open Sans" panose="020B0604020202020204" charset="0"/>
              <a:cs typeface="Open Sans" panose="020B0604020202020204" charset="0"/>
            </a:rPr>
            <a:t>Modelos de Classificação</a:t>
          </a:r>
          <a:endParaRPr lang="pt-BR" sz="1200" dirty="0">
            <a:latin typeface="Open Sans" panose="020B0604020202020204" charset="0"/>
            <a:ea typeface="Open Sans" panose="020B0604020202020204" charset="0"/>
            <a:cs typeface="Open Sans" panose="020B0604020202020204" charset="0"/>
          </a:endParaRPr>
        </a:p>
      </dgm:t>
    </dgm:pt>
    <dgm:pt modelId="{36808FBB-181F-4BFA-9932-72E6938514E1}" type="par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CDC90115-5595-4C3F-B3D3-8EE77E543539}" type="sib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29B44EB9-1EBF-4F5E-A671-279A21792503}" type="pres">
      <dgm:prSet presAssocID="{4AEAD979-5050-459E-BD3C-ECAFA3F49A82}" presName="Name0" presStyleCnt="0">
        <dgm:presLayoutVars>
          <dgm:chPref val="3"/>
          <dgm:dir/>
          <dgm:animLvl val="lvl"/>
          <dgm:resizeHandles/>
        </dgm:presLayoutVars>
      </dgm:prSet>
      <dgm:spPr/>
    </dgm:pt>
    <dgm:pt modelId="{59D46D7C-1D49-48EE-8E27-460670D65832}" type="pres">
      <dgm:prSet presAssocID="{CB34E814-D2CB-498C-9534-11C171E4A6F8}" presName="horFlow" presStyleCnt="0"/>
      <dgm:spPr/>
    </dgm:pt>
    <dgm:pt modelId="{2BE19EB6-D866-42A8-B4F8-49C4A18BE19A}" type="pres">
      <dgm:prSet presAssocID="{CB34E814-D2CB-498C-9534-11C171E4A6F8}" presName="bigChev" presStyleLbl="node1" presStyleIdx="0" presStyleCnt="1"/>
      <dgm:spPr/>
    </dgm:pt>
    <dgm:pt modelId="{D7E369B1-C1FF-48E4-9312-5FF7F64A6630}" type="pres">
      <dgm:prSet presAssocID="{854268E7-5E51-4913-BDA1-BB438156D8DA}" presName="parTrans" presStyleCnt="0"/>
      <dgm:spPr/>
    </dgm:pt>
    <dgm:pt modelId="{AB221D9A-7F37-4CAE-AD4A-F7B2EE76FEFF}" type="pres">
      <dgm:prSet presAssocID="{F329120C-BED4-4DA7-B3EA-E3186842C2C1}" presName="node" presStyleLbl="alignAccFollowNode1" presStyleIdx="0" presStyleCnt="4">
        <dgm:presLayoutVars>
          <dgm:bulletEnabled val="1"/>
        </dgm:presLayoutVars>
      </dgm:prSet>
      <dgm:spPr/>
    </dgm:pt>
    <dgm:pt modelId="{2769EE9E-A8E4-438A-84A0-4AAFB0A6BEA7}" type="pres">
      <dgm:prSet presAssocID="{D3EE7117-ED33-445A-9FEE-47C841E09875}" presName="sibTrans" presStyleCnt="0"/>
      <dgm:spPr/>
    </dgm:pt>
    <dgm:pt modelId="{3C02ABC0-7D33-441C-AC29-602574AACD69}" type="pres">
      <dgm:prSet presAssocID="{18F66188-C4C0-4FEA-A5FF-C614B8E66967}" presName="node" presStyleLbl="alignAccFollowNode1" presStyleIdx="1" presStyleCnt="4" custLinFactNeighborY="-1010">
        <dgm:presLayoutVars>
          <dgm:bulletEnabled val="1"/>
        </dgm:presLayoutVars>
      </dgm:prSet>
      <dgm:spPr/>
    </dgm:pt>
    <dgm:pt modelId="{99F4903A-E4A0-4F22-8D7E-EC2F148B1BF6}" type="pres">
      <dgm:prSet presAssocID="{F9EF31C3-1A83-4AEA-AC03-E3C12134BA6C}" presName="sibTrans" presStyleCnt="0"/>
      <dgm:spPr/>
    </dgm:pt>
    <dgm:pt modelId="{5911DBFA-F4D6-4978-B5B3-9802DED67E7B}" type="pres">
      <dgm:prSet presAssocID="{75CE5DE3-BFB2-4B59-9A0D-3A68ACDAA251}" presName="node" presStyleLbl="alignAccFollowNode1" presStyleIdx="2" presStyleCnt="4">
        <dgm:presLayoutVars>
          <dgm:bulletEnabled val="1"/>
        </dgm:presLayoutVars>
      </dgm:prSet>
      <dgm:spPr/>
    </dgm:pt>
    <dgm:pt modelId="{D740A910-8DA6-44F8-8ED7-0C498947549E}" type="pres">
      <dgm:prSet presAssocID="{CDC90115-5595-4C3F-B3D3-8EE77E543539}" presName="sibTrans" presStyleCnt="0"/>
      <dgm:spPr/>
    </dgm:pt>
    <dgm:pt modelId="{09080E76-2DC4-4372-84BC-05C05B395057}" type="pres">
      <dgm:prSet presAssocID="{9781E78F-806E-444C-9E3A-7311D41329AA}" presName="node" presStyleLbl="alignAccFollowNode1" presStyleIdx="3" presStyleCnt="4">
        <dgm:presLayoutVars>
          <dgm:bulletEnabled val="1"/>
        </dgm:presLayoutVars>
      </dgm:prSet>
      <dgm:spPr/>
    </dgm:pt>
  </dgm:ptLst>
  <dgm:cxnLst>
    <dgm:cxn modelId="{499C5C36-2A67-400D-8F52-F13ABA1E38E7}" type="presOf" srcId="{18F66188-C4C0-4FEA-A5FF-C614B8E66967}" destId="{3C02ABC0-7D33-441C-AC29-602574AACD69}" srcOrd="0" destOrd="0" presId="urn:microsoft.com/office/officeart/2005/8/layout/lProcess3"/>
    <dgm:cxn modelId="{4203DF59-D3CE-4B01-9FA8-047D2F13B83D}" type="presOf" srcId="{CB34E814-D2CB-498C-9534-11C171E4A6F8}" destId="{2BE19EB6-D866-42A8-B4F8-49C4A18BE19A}" srcOrd="0" destOrd="0" presId="urn:microsoft.com/office/officeart/2005/8/layout/lProcess3"/>
    <dgm:cxn modelId="{654D2283-A471-44C4-BA88-EE56C385C007}" type="presOf" srcId="{75CE5DE3-BFB2-4B59-9A0D-3A68ACDAA251}" destId="{5911DBFA-F4D6-4978-B5B3-9802DED67E7B}" srcOrd="0" destOrd="0" presId="urn:microsoft.com/office/officeart/2005/8/layout/lProcess3"/>
    <dgm:cxn modelId="{07434C84-C7DC-4954-95F4-1F0E4A4AFD38}" type="presOf" srcId="{9781E78F-806E-444C-9E3A-7311D41329AA}" destId="{09080E76-2DC4-4372-84BC-05C05B395057}" srcOrd="0" destOrd="0" presId="urn:microsoft.com/office/officeart/2005/8/layout/lProcess3"/>
    <dgm:cxn modelId="{38215091-779E-45CF-8968-7E494B93AA74}" srcId="{CB34E814-D2CB-498C-9534-11C171E4A6F8}" destId="{F329120C-BED4-4DA7-B3EA-E3186842C2C1}" srcOrd="0" destOrd="0" parTransId="{854268E7-5E51-4913-BDA1-BB438156D8DA}" sibTransId="{D3EE7117-ED33-445A-9FEE-47C841E09875}"/>
    <dgm:cxn modelId="{759903D8-00FC-459F-A6F0-C5DADE14D3E3}" srcId="{CB34E814-D2CB-498C-9534-11C171E4A6F8}" destId="{9781E78F-806E-444C-9E3A-7311D41329AA}" srcOrd="3" destOrd="0" parTransId="{B33A90B9-28B1-4669-BD5E-A4159B2F07CA}" sibTransId="{9E834171-4910-4700-8D54-AED2B760CFC1}"/>
    <dgm:cxn modelId="{5B9D40E1-3FF9-4FCA-BD96-544CDF008EF6}" srcId="{CB34E814-D2CB-498C-9534-11C171E4A6F8}" destId="{75CE5DE3-BFB2-4B59-9A0D-3A68ACDAA251}" srcOrd="2" destOrd="0" parTransId="{36808FBB-181F-4BFA-9932-72E6938514E1}" sibTransId="{CDC90115-5595-4C3F-B3D3-8EE77E543539}"/>
    <dgm:cxn modelId="{2A5129E5-75F7-49E2-BA45-7ABDB4267803}" srcId="{CB34E814-D2CB-498C-9534-11C171E4A6F8}" destId="{18F66188-C4C0-4FEA-A5FF-C614B8E66967}" srcOrd="1" destOrd="0" parTransId="{FE5E213A-1C5E-4791-962C-8B0E11936695}" sibTransId="{F9EF31C3-1A83-4AEA-AC03-E3C12134BA6C}"/>
    <dgm:cxn modelId="{83F767E8-FD4F-4326-ABC0-CB82F8F4AE0E}" type="presOf" srcId="{F329120C-BED4-4DA7-B3EA-E3186842C2C1}" destId="{AB221D9A-7F37-4CAE-AD4A-F7B2EE76FEFF}" srcOrd="0" destOrd="0" presId="urn:microsoft.com/office/officeart/2005/8/layout/lProcess3"/>
    <dgm:cxn modelId="{E4E72FF5-5750-4B94-9BD4-E7394FA9A7F4}" type="presOf" srcId="{4AEAD979-5050-459E-BD3C-ECAFA3F49A82}" destId="{29B44EB9-1EBF-4F5E-A671-279A21792503}" srcOrd="0" destOrd="0" presId="urn:microsoft.com/office/officeart/2005/8/layout/lProcess3"/>
    <dgm:cxn modelId="{410E58F5-F9C0-4E3D-8CAB-6E47A51F42D4}" srcId="{4AEAD979-5050-459E-BD3C-ECAFA3F49A82}" destId="{CB34E814-D2CB-498C-9534-11C171E4A6F8}" srcOrd="0" destOrd="0" parTransId="{3C5C26F8-5E2E-428A-A923-9A79D4B59306}" sibTransId="{6BED35DB-5AAF-4458-A990-88AD60814EAC}"/>
    <dgm:cxn modelId="{2E610064-D98B-4DB9-98A4-AC94ABC5D50F}" type="presParOf" srcId="{29B44EB9-1EBF-4F5E-A671-279A21792503}" destId="{59D46D7C-1D49-48EE-8E27-460670D65832}" srcOrd="0" destOrd="0" presId="urn:microsoft.com/office/officeart/2005/8/layout/lProcess3"/>
    <dgm:cxn modelId="{FBF2B4F6-924D-4AFC-B1A3-DF0B1EE5A8F9}" type="presParOf" srcId="{59D46D7C-1D49-48EE-8E27-460670D65832}" destId="{2BE19EB6-D866-42A8-B4F8-49C4A18BE19A}" srcOrd="0" destOrd="0" presId="urn:microsoft.com/office/officeart/2005/8/layout/lProcess3"/>
    <dgm:cxn modelId="{0BFBD177-23C7-447F-8FB6-CF1801E36F84}" type="presParOf" srcId="{59D46D7C-1D49-48EE-8E27-460670D65832}" destId="{D7E369B1-C1FF-48E4-9312-5FF7F64A6630}" srcOrd="1" destOrd="0" presId="urn:microsoft.com/office/officeart/2005/8/layout/lProcess3"/>
    <dgm:cxn modelId="{A3A29511-C3A1-4840-B516-3A298130FB0D}" type="presParOf" srcId="{59D46D7C-1D49-48EE-8E27-460670D65832}" destId="{AB221D9A-7F37-4CAE-AD4A-F7B2EE76FEFF}" srcOrd="2" destOrd="0" presId="urn:microsoft.com/office/officeart/2005/8/layout/lProcess3"/>
    <dgm:cxn modelId="{A53F8148-49C9-49E9-95E7-ED2EBCBFF788}" type="presParOf" srcId="{59D46D7C-1D49-48EE-8E27-460670D65832}" destId="{2769EE9E-A8E4-438A-84A0-4AAFB0A6BEA7}" srcOrd="3" destOrd="0" presId="urn:microsoft.com/office/officeart/2005/8/layout/lProcess3"/>
    <dgm:cxn modelId="{E7AABAF3-A340-4382-90F1-5F77FA1E1311}" type="presParOf" srcId="{59D46D7C-1D49-48EE-8E27-460670D65832}" destId="{3C02ABC0-7D33-441C-AC29-602574AACD69}" srcOrd="4" destOrd="0" presId="urn:microsoft.com/office/officeart/2005/8/layout/lProcess3"/>
    <dgm:cxn modelId="{EAC752ED-3229-421F-87E9-72A0FEC8F39D}" type="presParOf" srcId="{59D46D7C-1D49-48EE-8E27-460670D65832}" destId="{99F4903A-E4A0-4F22-8D7E-EC2F148B1BF6}" srcOrd="5" destOrd="0" presId="urn:microsoft.com/office/officeart/2005/8/layout/lProcess3"/>
    <dgm:cxn modelId="{0E4B8075-5B2F-4A52-A35E-6955962EDFB4}" type="presParOf" srcId="{59D46D7C-1D49-48EE-8E27-460670D65832}" destId="{5911DBFA-F4D6-4978-B5B3-9802DED67E7B}" srcOrd="6" destOrd="0" presId="urn:microsoft.com/office/officeart/2005/8/layout/lProcess3"/>
    <dgm:cxn modelId="{067D256C-6602-4BD3-A68F-755E9CDA1173}" type="presParOf" srcId="{59D46D7C-1D49-48EE-8E27-460670D65832}" destId="{D740A910-8DA6-44F8-8ED7-0C498947549E}" srcOrd="7" destOrd="0" presId="urn:microsoft.com/office/officeart/2005/8/layout/lProcess3"/>
    <dgm:cxn modelId="{FCD472C3-A702-4399-A205-4DEFCE1600B1}" type="presParOf" srcId="{59D46D7C-1D49-48EE-8E27-460670D65832}" destId="{09080E76-2DC4-4372-84BC-05C05B395057}" srcOrd="8"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EAD979-5050-459E-BD3C-ECAFA3F49A82}"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pt-BR"/>
        </a:p>
      </dgm:t>
    </dgm:pt>
    <dgm:pt modelId="{CB34E814-D2CB-498C-9534-11C171E4A6F8}">
      <dgm:prSet phldrT="[Texto]" custT="1"/>
      <dgm:spPr>
        <a:solidFill>
          <a:srgbClr val="02BAB1"/>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Planejamento</a:t>
          </a:r>
        </a:p>
      </dgm:t>
    </dgm:pt>
    <dgm:pt modelId="{3C5C26F8-5E2E-428A-A923-9A79D4B59306}" type="par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6BED35DB-5AAF-4458-A990-88AD60814EAC}" type="sib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329120C-BED4-4DA7-B3EA-E3186842C2C1}">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Análise Exploratória</a:t>
          </a:r>
        </a:p>
      </dgm:t>
    </dgm:pt>
    <dgm:pt modelId="{854268E7-5E51-4913-BDA1-BB438156D8DA}" type="par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D3EE7117-ED33-445A-9FEE-47C841E09875}" type="sib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18F66188-C4C0-4FEA-A5FF-C614B8E66967}">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Reconhecimento</a:t>
          </a:r>
        </a:p>
        <a:p>
          <a:r>
            <a:rPr lang="pt-BR" sz="1200" dirty="0">
              <a:solidFill>
                <a:schemeClr val="bg1"/>
              </a:solidFill>
              <a:latin typeface="Open Sans" panose="020B0604020202020204" charset="0"/>
              <a:ea typeface="Open Sans" panose="020B0604020202020204" charset="0"/>
              <a:cs typeface="Open Sans" panose="020B0604020202020204" charset="0"/>
            </a:rPr>
            <a:t>De </a:t>
          </a:r>
        </a:p>
        <a:p>
          <a:r>
            <a:rPr lang="pt-BR" sz="1200" dirty="0">
              <a:solidFill>
                <a:schemeClr val="bg1"/>
              </a:solidFill>
              <a:latin typeface="Open Sans" panose="020B0604020202020204" charset="0"/>
              <a:ea typeface="Open Sans" panose="020B0604020202020204" charset="0"/>
              <a:cs typeface="Open Sans" panose="020B0604020202020204" charset="0"/>
            </a:rPr>
            <a:t>Faces</a:t>
          </a:r>
        </a:p>
      </dgm:t>
    </dgm:pt>
    <dgm:pt modelId="{FE5E213A-1C5E-4791-962C-8B0E11936695}" type="par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9EF31C3-1A83-4AEA-AC03-E3C12134BA6C}" type="sib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781E78F-806E-444C-9E3A-7311D41329AA}">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Conclusões</a:t>
          </a:r>
        </a:p>
      </dgm:t>
    </dgm:pt>
    <dgm:pt modelId="{B33A90B9-28B1-4669-BD5E-A4159B2F07CA}" type="par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E834171-4910-4700-8D54-AED2B760CFC1}" type="sib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75CE5DE3-BFB2-4B59-9A0D-3A68ACDAA251}">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Modelos de Classificação</a:t>
          </a:r>
        </a:p>
      </dgm:t>
    </dgm:pt>
    <dgm:pt modelId="{36808FBB-181F-4BFA-9932-72E6938514E1}" type="par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CDC90115-5595-4C3F-B3D3-8EE77E543539}" type="sib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29B44EB9-1EBF-4F5E-A671-279A21792503}" type="pres">
      <dgm:prSet presAssocID="{4AEAD979-5050-459E-BD3C-ECAFA3F49A82}" presName="Name0" presStyleCnt="0">
        <dgm:presLayoutVars>
          <dgm:chPref val="3"/>
          <dgm:dir/>
          <dgm:animLvl val="lvl"/>
          <dgm:resizeHandles/>
        </dgm:presLayoutVars>
      </dgm:prSet>
      <dgm:spPr/>
    </dgm:pt>
    <dgm:pt modelId="{59D46D7C-1D49-48EE-8E27-460670D65832}" type="pres">
      <dgm:prSet presAssocID="{CB34E814-D2CB-498C-9534-11C171E4A6F8}" presName="horFlow" presStyleCnt="0"/>
      <dgm:spPr/>
    </dgm:pt>
    <dgm:pt modelId="{2BE19EB6-D866-42A8-B4F8-49C4A18BE19A}" type="pres">
      <dgm:prSet presAssocID="{CB34E814-D2CB-498C-9534-11C171E4A6F8}" presName="bigChev" presStyleLbl="node1" presStyleIdx="0" presStyleCnt="1"/>
      <dgm:spPr/>
    </dgm:pt>
    <dgm:pt modelId="{D7E369B1-C1FF-48E4-9312-5FF7F64A6630}" type="pres">
      <dgm:prSet presAssocID="{854268E7-5E51-4913-BDA1-BB438156D8DA}" presName="parTrans" presStyleCnt="0"/>
      <dgm:spPr/>
    </dgm:pt>
    <dgm:pt modelId="{AB221D9A-7F37-4CAE-AD4A-F7B2EE76FEFF}" type="pres">
      <dgm:prSet presAssocID="{F329120C-BED4-4DA7-B3EA-E3186842C2C1}" presName="node" presStyleLbl="alignAccFollowNode1" presStyleIdx="0" presStyleCnt="4">
        <dgm:presLayoutVars>
          <dgm:bulletEnabled val="1"/>
        </dgm:presLayoutVars>
      </dgm:prSet>
      <dgm:spPr/>
    </dgm:pt>
    <dgm:pt modelId="{2769EE9E-A8E4-438A-84A0-4AAFB0A6BEA7}" type="pres">
      <dgm:prSet presAssocID="{D3EE7117-ED33-445A-9FEE-47C841E09875}" presName="sibTrans" presStyleCnt="0"/>
      <dgm:spPr/>
    </dgm:pt>
    <dgm:pt modelId="{3C02ABC0-7D33-441C-AC29-602574AACD69}" type="pres">
      <dgm:prSet presAssocID="{18F66188-C4C0-4FEA-A5FF-C614B8E66967}" presName="node" presStyleLbl="alignAccFollowNode1" presStyleIdx="1" presStyleCnt="4">
        <dgm:presLayoutVars>
          <dgm:bulletEnabled val="1"/>
        </dgm:presLayoutVars>
      </dgm:prSet>
      <dgm:spPr/>
    </dgm:pt>
    <dgm:pt modelId="{99F4903A-E4A0-4F22-8D7E-EC2F148B1BF6}" type="pres">
      <dgm:prSet presAssocID="{F9EF31C3-1A83-4AEA-AC03-E3C12134BA6C}" presName="sibTrans" presStyleCnt="0"/>
      <dgm:spPr/>
    </dgm:pt>
    <dgm:pt modelId="{5911DBFA-F4D6-4978-B5B3-9802DED67E7B}" type="pres">
      <dgm:prSet presAssocID="{75CE5DE3-BFB2-4B59-9A0D-3A68ACDAA251}" presName="node" presStyleLbl="alignAccFollowNode1" presStyleIdx="2" presStyleCnt="4">
        <dgm:presLayoutVars>
          <dgm:bulletEnabled val="1"/>
        </dgm:presLayoutVars>
      </dgm:prSet>
      <dgm:spPr/>
    </dgm:pt>
    <dgm:pt modelId="{D740A910-8DA6-44F8-8ED7-0C498947549E}" type="pres">
      <dgm:prSet presAssocID="{CDC90115-5595-4C3F-B3D3-8EE77E543539}" presName="sibTrans" presStyleCnt="0"/>
      <dgm:spPr/>
    </dgm:pt>
    <dgm:pt modelId="{09080E76-2DC4-4372-84BC-05C05B395057}" type="pres">
      <dgm:prSet presAssocID="{9781E78F-806E-444C-9E3A-7311D41329AA}" presName="node" presStyleLbl="alignAccFollowNode1" presStyleIdx="3" presStyleCnt="4">
        <dgm:presLayoutVars>
          <dgm:bulletEnabled val="1"/>
        </dgm:presLayoutVars>
      </dgm:prSet>
      <dgm:spPr/>
    </dgm:pt>
  </dgm:ptLst>
  <dgm:cxnLst>
    <dgm:cxn modelId="{499C5C36-2A67-400D-8F52-F13ABA1E38E7}" type="presOf" srcId="{18F66188-C4C0-4FEA-A5FF-C614B8E66967}" destId="{3C02ABC0-7D33-441C-AC29-602574AACD69}" srcOrd="0" destOrd="0" presId="urn:microsoft.com/office/officeart/2005/8/layout/lProcess3"/>
    <dgm:cxn modelId="{4203DF59-D3CE-4B01-9FA8-047D2F13B83D}" type="presOf" srcId="{CB34E814-D2CB-498C-9534-11C171E4A6F8}" destId="{2BE19EB6-D866-42A8-B4F8-49C4A18BE19A}" srcOrd="0" destOrd="0" presId="urn:microsoft.com/office/officeart/2005/8/layout/lProcess3"/>
    <dgm:cxn modelId="{654D2283-A471-44C4-BA88-EE56C385C007}" type="presOf" srcId="{75CE5DE3-BFB2-4B59-9A0D-3A68ACDAA251}" destId="{5911DBFA-F4D6-4978-B5B3-9802DED67E7B}" srcOrd="0" destOrd="0" presId="urn:microsoft.com/office/officeart/2005/8/layout/lProcess3"/>
    <dgm:cxn modelId="{07434C84-C7DC-4954-95F4-1F0E4A4AFD38}" type="presOf" srcId="{9781E78F-806E-444C-9E3A-7311D41329AA}" destId="{09080E76-2DC4-4372-84BC-05C05B395057}" srcOrd="0" destOrd="0" presId="urn:microsoft.com/office/officeart/2005/8/layout/lProcess3"/>
    <dgm:cxn modelId="{38215091-779E-45CF-8968-7E494B93AA74}" srcId="{CB34E814-D2CB-498C-9534-11C171E4A6F8}" destId="{F329120C-BED4-4DA7-B3EA-E3186842C2C1}" srcOrd="0" destOrd="0" parTransId="{854268E7-5E51-4913-BDA1-BB438156D8DA}" sibTransId="{D3EE7117-ED33-445A-9FEE-47C841E09875}"/>
    <dgm:cxn modelId="{759903D8-00FC-459F-A6F0-C5DADE14D3E3}" srcId="{CB34E814-D2CB-498C-9534-11C171E4A6F8}" destId="{9781E78F-806E-444C-9E3A-7311D41329AA}" srcOrd="3" destOrd="0" parTransId="{B33A90B9-28B1-4669-BD5E-A4159B2F07CA}" sibTransId="{9E834171-4910-4700-8D54-AED2B760CFC1}"/>
    <dgm:cxn modelId="{5B9D40E1-3FF9-4FCA-BD96-544CDF008EF6}" srcId="{CB34E814-D2CB-498C-9534-11C171E4A6F8}" destId="{75CE5DE3-BFB2-4B59-9A0D-3A68ACDAA251}" srcOrd="2" destOrd="0" parTransId="{36808FBB-181F-4BFA-9932-72E6938514E1}" sibTransId="{CDC90115-5595-4C3F-B3D3-8EE77E543539}"/>
    <dgm:cxn modelId="{2A5129E5-75F7-49E2-BA45-7ABDB4267803}" srcId="{CB34E814-D2CB-498C-9534-11C171E4A6F8}" destId="{18F66188-C4C0-4FEA-A5FF-C614B8E66967}" srcOrd="1" destOrd="0" parTransId="{FE5E213A-1C5E-4791-962C-8B0E11936695}" sibTransId="{F9EF31C3-1A83-4AEA-AC03-E3C12134BA6C}"/>
    <dgm:cxn modelId="{83F767E8-FD4F-4326-ABC0-CB82F8F4AE0E}" type="presOf" srcId="{F329120C-BED4-4DA7-B3EA-E3186842C2C1}" destId="{AB221D9A-7F37-4CAE-AD4A-F7B2EE76FEFF}" srcOrd="0" destOrd="0" presId="urn:microsoft.com/office/officeart/2005/8/layout/lProcess3"/>
    <dgm:cxn modelId="{E4E72FF5-5750-4B94-9BD4-E7394FA9A7F4}" type="presOf" srcId="{4AEAD979-5050-459E-BD3C-ECAFA3F49A82}" destId="{29B44EB9-1EBF-4F5E-A671-279A21792503}" srcOrd="0" destOrd="0" presId="urn:microsoft.com/office/officeart/2005/8/layout/lProcess3"/>
    <dgm:cxn modelId="{410E58F5-F9C0-4E3D-8CAB-6E47A51F42D4}" srcId="{4AEAD979-5050-459E-BD3C-ECAFA3F49A82}" destId="{CB34E814-D2CB-498C-9534-11C171E4A6F8}" srcOrd="0" destOrd="0" parTransId="{3C5C26F8-5E2E-428A-A923-9A79D4B59306}" sibTransId="{6BED35DB-5AAF-4458-A990-88AD60814EAC}"/>
    <dgm:cxn modelId="{2E610064-D98B-4DB9-98A4-AC94ABC5D50F}" type="presParOf" srcId="{29B44EB9-1EBF-4F5E-A671-279A21792503}" destId="{59D46D7C-1D49-48EE-8E27-460670D65832}" srcOrd="0" destOrd="0" presId="urn:microsoft.com/office/officeart/2005/8/layout/lProcess3"/>
    <dgm:cxn modelId="{FBF2B4F6-924D-4AFC-B1A3-DF0B1EE5A8F9}" type="presParOf" srcId="{59D46D7C-1D49-48EE-8E27-460670D65832}" destId="{2BE19EB6-D866-42A8-B4F8-49C4A18BE19A}" srcOrd="0" destOrd="0" presId="urn:microsoft.com/office/officeart/2005/8/layout/lProcess3"/>
    <dgm:cxn modelId="{0BFBD177-23C7-447F-8FB6-CF1801E36F84}" type="presParOf" srcId="{59D46D7C-1D49-48EE-8E27-460670D65832}" destId="{D7E369B1-C1FF-48E4-9312-5FF7F64A6630}" srcOrd="1" destOrd="0" presId="urn:microsoft.com/office/officeart/2005/8/layout/lProcess3"/>
    <dgm:cxn modelId="{A3A29511-C3A1-4840-B516-3A298130FB0D}" type="presParOf" srcId="{59D46D7C-1D49-48EE-8E27-460670D65832}" destId="{AB221D9A-7F37-4CAE-AD4A-F7B2EE76FEFF}" srcOrd="2" destOrd="0" presId="urn:microsoft.com/office/officeart/2005/8/layout/lProcess3"/>
    <dgm:cxn modelId="{A53F8148-49C9-49E9-95E7-ED2EBCBFF788}" type="presParOf" srcId="{59D46D7C-1D49-48EE-8E27-460670D65832}" destId="{2769EE9E-A8E4-438A-84A0-4AAFB0A6BEA7}" srcOrd="3" destOrd="0" presId="urn:microsoft.com/office/officeart/2005/8/layout/lProcess3"/>
    <dgm:cxn modelId="{E7AABAF3-A340-4382-90F1-5F77FA1E1311}" type="presParOf" srcId="{59D46D7C-1D49-48EE-8E27-460670D65832}" destId="{3C02ABC0-7D33-441C-AC29-602574AACD69}" srcOrd="4" destOrd="0" presId="urn:microsoft.com/office/officeart/2005/8/layout/lProcess3"/>
    <dgm:cxn modelId="{EAC752ED-3229-421F-87E9-72A0FEC8F39D}" type="presParOf" srcId="{59D46D7C-1D49-48EE-8E27-460670D65832}" destId="{99F4903A-E4A0-4F22-8D7E-EC2F148B1BF6}" srcOrd="5" destOrd="0" presId="urn:microsoft.com/office/officeart/2005/8/layout/lProcess3"/>
    <dgm:cxn modelId="{0E4B8075-5B2F-4A52-A35E-6955962EDFB4}" type="presParOf" srcId="{59D46D7C-1D49-48EE-8E27-460670D65832}" destId="{5911DBFA-F4D6-4978-B5B3-9802DED67E7B}" srcOrd="6" destOrd="0" presId="urn:microsoft.com/office/officeart/2005/8/layout/lProcess3"/>
    <dgm:cxn modelId="{067D256C-6602-4BD3-A68F-755E9CDA1173}" type="presParOf" srcId="{59D46D7C-1D49-48EE-8E27-460670D65832}" destId="{D740A910-8DA6-44F8-8ED7-0C498947549E}" srcOrd="7" destOrd="0" presId="urn:microsoft.com/office/officeart/2005/8/layout/lProcess3"/>
    <dgm:cxn modelId="{FCD472C3-A702-4399-A205-4DEFCE1600B1}" type="presParOf" srcId="{59D46D7C-1D49-48EE-8E27-460670D65832}" destId="{09080E76-2DC4-4372-84BC-05C05B395057}" srcOrd="8"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3EF07D-E80A-4E69-B88B-D513CB39DCEE}"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pt-BR"/>
        </a:p>
      </dgm:t>
    </dgm:pt>
    <dgm:pt modelId="{FCFFC88E-5227-44A8-841A-3469D58E0D2C}">
      <dgm:prSet phldrT="[Texto]" custT="1"/>
      <dgm:spPr>
        <a:ln>
          <a:solidFill>
            <a:srgbClr val="6ADBD9"/>
          </a:solidFill>
        </a:ln>
      </dgm:spPr>
      <dgm:t>
        <a:bodyPr/>
        <a:lstStyle/>
        <a:p>
          <a:r>
            <a:rPr lang="pt-BR" sz="2200" b="1" dirty="0">
              <a:latin typeface="Open Sans" panose="020B0604020202020204"/>
            </a:rPr>
            <a:t>Etapas do Projeto</a:t>
          </a:r>
        </a:p>
      </dgm:t>
    </dgm:pt>
    <dgm:pt modelId="{4A31FC52-6509-4D0F-88C9-ECDB10D31FB6}" type="parTrans" cxnId="{6BF25D82-8CBD-4F79-A644-0ADB9CF306A4}">
      <dgm:prSet/>
      <dgm:spPr/>
      <dgm:t>
        <a:bodyPr/>
        <a:lstStyle/>
        <a:p>
          <a:endParaRPr lang="pt-BR"/>
        </a:p>
      </dgm:t>
    </dgm:pt>
    <dgm:pt modelId="{18F8A1B3-8F43-4BD3-8F24-46ED1501677C}" type="sibTrans" cxnId="{6BF25D82-8CBD-4F79-A644-0ADB9CF306A4}">
      <dgm:prSet/>
      <dgm:spPr/>
      <dgm:t>
        <a:bodyPr/>
        <a:lstStyle/>
        <a:p>
          <a:endParaRPr lang="pt-BR"/>
        </a:p>
      </dgm:t>
    </dgm:pt>
    <dgm:pt modelId="{EA5ECAD4-40AD-426C-AB64-3901C4B61452}">
      <dgm:prSet phldrT="[Texto]" custT="1"/>
      <dgm:spPr>
        <a:ln>
          <a:solidFill>
            <a:srgbClr val="6ADBD9"/>
          </a:solidFill>
        </a:ln>
      </dgm:spPr>
      <dgm:t>
        <a:bodyPr/>
        <a:lstStyle/>
        <a:p>
          <a:r>
            <a:rPr lang="pt-BR" sz="2200" b="1" dirty="0">
              <a:latin typeface="Open Sans" panose="020B0604020202020204"/>
            </a:rPr>
            <a:t>1 – Identificar rostos</a:t>
          </a:r>
        </a:p>
      </dgm:t>
    </dgm:pt>
    <dgm:pt modelId="{C22F4301-ADBE-465F-BBC1-136D3ECF1858}" type="parTrans" cxnId="{3B7A8E4E-5E9F-4989-9806-41C68239F12D}">
      <dgm:prSet/>
      <dgm:spPr>
        <a:ln>
          <a:solidFill>
            <a:srgbClr val="6ADBD9"/>
          </a:solidFill>
        </a:ln>
      </dgm:spPr>
      <dgm:t>
        <a:bodyPr/>
        <a:lstStyle/>
        <a:p>
          <a:endParaRPr lang="pt-BR"/>
        </a:p>
      </dgm:t>
    </dgm:pt>
    <dgm:pt modelId="{BD290C76-9591-4579-BC51-3363B344C309}" type="sibTrans" cxnId="{3B7A8E4E-5E9F-4989-9806-41C68239F12D}">
      <dgm:prSet/>
      <dgm:spPr/>
      <dgm:t>
        <a:bodyPr/>
        <a:lstStyle/>
        <a:p>
          <a:endParaRPr lang="pt-BR"/>
        </a:p>
      </dgm:t>
    </dgm:pt>
    <dgm:pt modelId="{679ED7DC-3A47-49A1-AF1F-0EE47DFEAD3C}">
      <dgm:prSet phldrT="[Texto]" custT="1"/>
      <dgm:spPr>
        <a:ln>
          <a:solidFill>
            <a:srgbClr val="6ADBD9"/>
          </a:solidFill>
        </a:ln>
      </dgm:spPr>
      <dgm:t>
        <a:bodyPr/>
        <a:lstStyle/>
        <a:p>
          <a:r>
            <a:rPr lang="pt-BR" sz="1800" b="1" dirty="0">
              <a:latin typeface="Open Sans" panose="020B0604020202020204"/>
            </a:rPr>
            <a:t>2 – Identificar o uso da máscara (correto, incorreto e sem uso)</a:t>
          </a:r>
        </a:p>
      </dgm:t>
    </dgm:pt>
    <dgm:pt modelId="{C37D56CA-682C-466E-8F52-0F707DF55B79}" type="parTrans" cxnId="{F5236EF7-9082-46C9-B984-8CA356CF5971}">
      <dgm:prSet/>
      <dgm:spPr>
        <a:ln>
          <a:solidFill>
            <a:srgbClr val="6ADBD9"/>
          </a:solidFill>
        </a:ln>
      </dgm:spPr>
      <dgm:t>
        <a:bodyPr/>
        <a:lstStyle/>
        <a:p>
          <a:endParaRPr lang="pt-BR"/>
        </a:p>
      </dgm:t>
    </dgm:pt>
    <dgm:pt modelId="{FF1E0309-F61C-4FFF-AE71-A8CA4D44F949}" type="sibTrans" cxnId="{F5236EF7-9082-46C9-B984-8CA356CF5971}">
      <dgm:prSet/>
      <dgm:spPr/>
      <dgm:t>
        <a:bodyPr/>
        <a:lstStyle/>
        <a:p>
          <a:endParaRPr lang="pt-BR"/>
        </a:p>
      </dgm:t>
    </dgm:pt>
    <dgm:pt modelId="{229E3194-EBCF-4A2D-A14B-0644E5F44454}" type="pres">
      <dgm:prSet presAssocID="{1B3EF07D-E80A-4E69-B88B-D513CB39DCEE}" presName="hierChild1" presStyleCnt="0">
        <dgm:presLayoutVars>
          <dgm:chPref val="1"/>
          <dgm:dir/>
          <dgm:animOne val="branch"/>
          <dgm:animLvl val="lvl"/>
          <dgm:resizeHandles/>
        </dgm:presLayoutVars>
      </dgm:prSet>
      <dgm:spPr/>
    </dgm:pt>
    <dgm:pt modelId="{2D7D3D26-9F7A-41AC-90A3-08350E5528BE}" type="pres">
      <dgm:prSet presAssocID="{FCFFC88E-5227-44A8-841A-3469D58E0D2C}" presName="hierRoot1" presStyleCnt="0"/>
      <dgm:spPr/>
    </dgm:pt>
    <dgm:pt modelId="{37E41890-8DD6-4B67-9633-B2F32DDD7C77}" type="pres">
      <dgm:prSet presAssocID="{FCFFC88E-5227-44A8-841A-3469D58E0D2C}" presName="composite" presStyleCnt="0"/>
      <dgm:spPr/>
    </dgm:pt>
    <dgm:pt modelId="{6F5EE793-C13E-4735-B47F-4CF7668958AA}" type="pres">
      <dgm:prSet presAssocID="{FCFFC88E-5227-44A8-841A-3469D58E0D2C}" presName="background" presStyleLbl="node0" presStyleIdx="0" presStyleCnt="1"/>
      <dgm:spPr>
        <a:solidFill>
          <a:srgbClr val="6ADBD9"/>
        </a:solidFill>
      </dgm:spPr>
    </dgm:pt>
    <dgm:pt modelId="{8BFF7EAF-2E56-4153-84E0-1D8D5C622846}" type="pres">
      <dgm:prSet presAssocID="{FCFFC88E-5227-44A8-841A-3469D58E0D2C}" presName="text" presStyleLbl="fgAcc0" presStyleIdx="0" presStyleCnt="1" custScaleY="39868" custLinFactNeighborX="11939" custLinFactNeighborY="-47538">
        <dgm:presLayoutVars>
          <dgm:chPref val="3"/>
        </dgm:presLayoutVars>
      </dgm:prSet>
      <dgm:spPr/>
    </dgm:pt>
    <dgm:pt modelId="{EDC61703-4047-451F-B658-E7EB74DB821B}" type="pres">
      <dgm:prSet presAssocID="{FCFFC88E-5227-44A8-841A-3469D58E0D2C}" presName="hierChild2" presStyleCnt="0"/>
      <dgm:spPr/>
    </dgm:pt>
    <dgm:pt modelId="{EB05C9DE-7C9F-4C5A-AED7-A6FDA71F5DC7}" type="pres">
      <dgm:prSet presAssocID="{C22F4301-ADBE-465F-BBC1-136D3ECF1858}" presName="Name10" presStyleLbl="parChTrans1D2" presStyleIdx="0" presStyleCnt="2"/>
      <dgm:spPr/>
    </dgm:pt>
    <dgm:pt modelId="{91E3D878-9FC2-4717-8CBF-8984B0DEA3AE}" type="pres">
      <dgm:prSet presAssocID="{EA5ECAD4-40AD-426C-AB64-3901C4B61452}" presName="hierRoot2" presStyleCnt="0"/>
      <dgm:spPr/>
    </dgm:pt>
    <dgm:pt modelId="{401ABC31-A633-4734-9952-6092137F846B}" type="pres">
      <dgm:prSet presAssocID="{EA5ECAD4-40AD-426C-AB64-3901C4B61452}" presName="composite2" presStyleCnt="0"/>
      <dgm:spPr/>
    </dgm:pt>
    <dgm:pt modelId="{873E9F70-4B20-4DB3-8F5E-C3025408ECA0}" type="pres">
      <dgm:prSet presAssocID="{EA5ECAD4-40AD-426C-AB64-3901C4B61452}" presName="background2" presStyleLbl="node2" presStyleIdx="0" presStyleCnt="2"/>
      <dgm:spPr>
        <a:solidFill>
          <a:srgbClr val="6ADBD9"/>
        </a:solidFill>
      </dgm:spPr>
    </dgm:pt>
    <dgm:pt modelId="{1FD635FF-0B15-493E-9C1A-AEDD7F8EE5E9}" type="pres">
      <dgm:prSet presAssocID="{EA5ECAD4-40AD-426C-AB64-3901C4B61452}" presName="text2" presStyleLbl="fgAcc2" presStyleIdx="0" presStyleCnt="2" custScaleY="46887" custLinFactNeighborX="14261" custLinFactNeighborY="-50431">
        <dgm:presLayoutVars>
          <dgm:chPref val="3"/>
        </dgm:presLayoutVars>
      </dgm:prSet>
      <dgm:spPr/>
    </dgm:pt>
    <dgm:pt modelId="{CD66FDEF-7D44-4DC4-A86B-3AE989CC5FF0}" type="pres">
      <dgm:prSet presAssocID="{EA5ECAD4-40AD-426C-AB64-3901C4B61452}" presName="hierChild3" presStyleCnt="0"/>
      <dgm:spPr/>
    </dgm:pt>
    <dgm:pt modelId="{E23123B3-FE58-41BB-A570-383EAE9B940F}" type="pres">
      <dgm:prSet presAssocID="{C37D56CA-682C-466E-8F52-0F707DF55B79}" presName="Name10" presStyleLbl="parChTrans1D2" presStyleIdx="1" presStyleCnt="2"/>
      <dgm:spPr/>
    </dgm:pt>
    <dgm:pt modelId="{C35E3D8A-CFB5-49FF-9F24-2182430D7DCA}" type="pres">
      <dgm:prSet presAssocID="{679ED7DC-3A47-49A1-AF1F-0EE47DFEAD3C}" presName="hierRoot2" presStyleCnt="0"/>
      <dgm:spPr/>
    </dgm:pt>
    <dgm:pt modelId="{BB764B66-A917-490A-9B9E-46A534DF4FB8}" type="pres">
      <dgm:prSet presAssocID="{679ED7DC-3A47-49A1-AF1F-0EE47DFEAD3C}" presName="composite2" presStyleCnt="0"/>
      <dgm:spPr/>
    </dgm:pt>
    <dgm:pt modelId="{BCD63FBE-59F2-4355-92A2-92408BF2B02B}" type="pres">
      <dgm:prSet presAssocID="{679ED7DC-3A47-49A1-AF1F-0EE47DFEAD3C}" presName="background2" presStyleLbl="node2" presStyleIdx="1" presStyleCnt="2"/>
      <dgm:spPr>
        <a:solidFill>
          <a:srgbClr val="6ADBD9"/>
        </a:solidFill>
        <a:ln>
          <a:solidFill>
            <a:srgbClr val="6ADBD9"/>
          </a:solidFill>
        </a:ln>
      </dgm:spPr>
    </dgm:pt>
    <dgm:pt modelId="{C1F5870E-6834-42C1-985E-90C096BD4E11}" type="pres">
      <dgm:prSet presAssocID="{679ED7DC-3A47-49A1-AF1F-0EE47DFEAD3C}" presName="text2" presStyleLbl="fgAcc2" presStyleIdx="1" presStyleCnt="2" custScaleY="57452" custLinFactNeighborX="-233" custLinFactNeighborY="18051">
        <dgm:presLayoutVars>
          <dgm:chPref val="3"/>
        </dgm:presLayoutVars>
      </dgm:prSet>
      <dgm:spPr/>
    </dgm:pt>
    <dgm:pt modelId="{5E1568A9-AC66-4C4C-A6CE-9246B4A2C10B}" type="pres">
      <dgm:prSet presAssocID="{679ED7DC-3A47-49A1-AF1F-0EE47DFEAD3C}" presName="hierChild3" presStyleCnt="0"/>
      <dgm:spPr/>
    </dgm:pt>
  </dgm:ptLst>
  <dgm:cxnLst>
    <dgm:cxn modelId="{1B2C4A0F-A464-4765-A070-F6969793E1A0}" type="presOf" srcId="{C22F4301-ADBE-465F-BBC1-136D3ECF1858}" destId="{EB05C9DE-7C9F-4C5A-AED7-A6FDA71F5DC7}" srcOrd="0" destOrd="0" presId="urn:microsoft.com/office/officeart/2005/8/layout/hierarchy1"/>
    <dgm:cxn modelId="{6823F81D-F59C-4A98-B5E4-F1A295DB96FA}" type="presOf" srcId="{EA5ECAD4-40AD-426C-AB64-3901C4B61452}" destId="{1FD635FF-0B15-493E-9C1A-AEDD7F8EE5E9}" srcOrd="0" destOrd="0" presId="urn:microsoft.com/office/officeart/2005/8/layout/hierarchy1"/>
    <dgm:cxn modelId="{3B7A8E4E-5E9F-4989-9806-41C68239F12D}" srcId="{FCFFC88E-5227-44A8-841A-3469D58E0D2C}" destId="{EA5ECAD4-40AD-426C-AB64-3901C4B61452}" srcOrd="0" destOrd="0" parTransId="{C22F4301-ADBE-465F-BBC1-136D3ECF1858}" sibTransId="{BD290C76-9591-4579-BC51-3363B344C309}"/>
    <dgm:cxn modelId="{6BF25D82-8CBD-4F79-A644-0ADB9CF306A4}" srcId="{1B3EF07D-E80A-4E69-B88B-D513CB39DCEE}" destId="{FCFFC88E-5227-44A8-841A-3469D58E0D2C}" srcOrd="0" destOrd="0" parTransId="{4A31FC52-6509-4D0F-88C9-ECDB10D31FB6}" sibTransId="{18F8A1B3-8F43-4BD3-8F24-46ED1501677C}"/>
    <dgm:cxn modelId="{60709B85-4F36-4BF2-966E-3D9685B12B3F}" type="presOf" srcId="{FCFFC88E-5227-44A8-841A-3469D58E0D2C}" destId="{8BFF7EAF-2E56-4153-84E0-1D8D5C622846}" srcOrd="0" destOrd="0" presId="urn:microsoft.com/office/officeart/2005/8/layout/hierarchy1"/>
    <dgm:cxn modelId="{1B88E589-0858-416B-8599-14674507FC20}" type="presOf" srcId="{1B3EF07D-E80A-4E69-B88B-D513CB39DCEE}" destId="{229E3194-EBCF-4A2D-A14B-0644E5F44454}" srcOrd="0" destOrd="0" presId="urn:microsoft.com/office/officeart/2005/8/layout/hierarchy1"/>
    <dgm:cxn modelId="{EBAF488D-0F06-4187-AD3B-5D91811CA457}" type="presOf" srcId="{679ED7DC-3A47-49A1-AF1F-0EE47DFEAD3C}" destId="{C1F5870E-6834-42C1-985E-90C096BD4E11}" srcOrd="0" destOrd="0" presId="urn:microsoft.com/office/officeart/2005/8/layout/hierarchy1"/>
    <dgm:cxn modelId="{753C43D7-6B57-4E92-8D0C-C9EFF8F7BCD3}" type="presOf" srcId="{C37D56CA-682C-466E-8F52-0F707DF55B79}" destId="{E23123B3-FE58-41BB-A570-383EAE9B940F}" srcOrd="0" destOrd="0" presId="urn:microsoft.com/office/officeart/2005/8/layout/hierarchy1"/>
    <dgm:cxn modelId="{F5236EF7-9082-46C9-B984-8CA356CF5971}" srcId="{FCFFC88E-5227-44A8-841A-3469D58E0D2C}" destId="{679ED7DC-3A47-49A1-AF1F-0EE47DFEAD3C}" srcOrd="1" destOrd="0" parTransId="{C37D56CA-682C-466E-8F52-0F707DF55B79}" sibTransId="{FF1E0309-F61C-4FFF-AE71-A8CA4D44F949}"/>
    <dgm:cxn modelId="{2D3866BF-13DE-4161-A1C9-E07272822B5C}" type="presParOf" srcId="{229E3194-EBCF-4A2D-A14B-0644E5F44454}" destId="{2D7D3D26-9F7A-41AC-90A3-08350E5528BE}" srcOrd="0" destOrd="0" presId="urn:microsoft.com/office/officeart/2005/8/layout/hierarchy1"/>
    <dgm:cxn modelId="{FAD38B25-7844-44B2-B28A-8AD4824E17C4}" type="presParOf" srcId="{2D7D3D26-9F7A-41AC-90A3-08350E5528BE}" destId="{37E41890-8DD6-4B67-9633-B2F32DDD7C77}" srcOrd="0" destOrd="0" presId="urn:microsoft.com/office/officeart/2005/8/layout/hierarchy1"/>
    <dgm:cxn modelId="{826856DD-5C59-4168-87F7-F144618B7831}" type="presParOf" srcId="{37E41890-8DD6-4B67-9633-B2F32DDD7C77}" destId="{6F5EE793-C13E-4735-B47F-4CF7668958AA}" srcOrd="0" destOrd="0" presId="urn:microsoft.com/office/officeart/2005/8/layout/hierarchy1"/>
    <dgm:cxn modelId="{90E67186-CF81-41D0-A61A-698C1200707B}" type="presParOf" srcId="{37E41890-8DD6-4B67-9633-B2F32DDD7C77}" destId="{8BFF7EAF-2E56-4153-84E0-1D8D5C622846}" srcOrd="1" destOrd="0" presId="urn:microsoft.com/office/officeart/2005/8/layout/hierarchy1"/>
    <dgm:cxn modelId="{D9F23DCB-20E0-4979-95CE-6BC1755E68E0}" type="presParOf" srcId="{2D7D3D26-9F7A-41AC-90A3-08350E5528BE}" destId="{EDC61703-4047-451F-B658-E7EB74DB821B}" srcOrd="1" destOrd="0" presId="urn:microsoft.com/office/officeart/2005/8/layout/hierarchy1"/>
    <dgm:cxn modelId="{1C048F13-7494-42AC-9336-A57EBA508AD2}" type="presParOf" srcId="{EDC61703-4047-451F-B658-E7EB74DB821B}" destId="{EB05C9DE-7C9F-4C5A-AED7-A6FDA71F5DC7}" srcOrd="0" destOrd="0" presId="urn:microsoft.com/office/officeart/2005/8/layout/hierarchy1"/>
    <dgm:cxn modelId="{2ECB68A5-FBF8-4759-8F13-6DF21E35062A}" type="presParOf" srcId="{EDC61703-4047-451F-B658-E7EB74DB821B}" destId="{91E3D878-9FC2-4717-8CBF-8984B0DEA3AE}" srcOrd="1" destOrd="0" presId="urn:microsoft.com/office/officeart/2005/8/layout/hierarchy1"/>
    <dgm:cxn modelId="{A70D3344-B5A8-46DE-A22A-2AF66B46B0D6}" type="presParOf" srcId="{91E3D878-9FC2-4717-8CBF-8984B0DEA3AE}" destId="{401ABC31-A633-4734-9952-6092137F846B}" srcOrd="0" destOrd="0" presId="urn:microsoft.com/office/officeart/2005/8/layout/hierarchy1"/>
    <dgm:cxn modelId="{EB97EA57-DCAB-4D7D-AD0A-C0C31F9BCFB0}" type="presParOf" srcId="{401ABC31-A633-4734-9952-6092137F846B}" destId="{873E9F70-4B20-4DB3-8F5E-C3025408ECA0}" srcOrd="0" destOrd="0" presId="urn:microsoft.com/office/officeart/2005/8/layout/hierarchy1"/>
    <dgm:cxn modelId="{C6635297-F685-4C17-A750-F3ADE1293C4D}" type="presParOf" srcId="{401ABC31-A633-4734-9952-6092137F846B}" destId="{1FD635FF-0B15-493E-9C1A-AEDD7F8EE5E9}" srcOrd="1" destOrd="0" presId="urn:microsoft.com/office/officeart/2005/8/layout/hierarchy1"/>
    <dgm:cxn modelId="{5ADEC0ED-29DF-4A3D-B2BB-7171444AB01C}" type="presParOf" srcId="{91E3D878-9FC2-4717-8CBF-8984B0DEA3AE}" destId="{CD66FDEF-7D44-4DC4-A86B-3AE989CC5FF0}" srcOrd="1" destOrd="0" presId="urn:microsoft.com/office/officeart/2005/8/layout/hierarchy1"/>
    <dgm:cxn modelId="{5867438D-A9C7-425A-B524-1579AB994EE8}" type="presParOf" srcId="{EDC61703-4047-451F-B658-E7EB74DB821B}" destId="{E23123B3-FE58-41BB-A570-383EAE9B940F}" srcOrd="2" destOrd="0" presId="urn:microsoft.com/office/officeart/2005/8/layout/hierarchy1"/>
    <dgm:cxn modelId="{E67D4AFF-8010-4C4D-9ECF-E56EB7D98200}" type="presParOf" srcId="{EDC61703-4047-451F-B658-E7EB74DB821B}" destId="{C35E3D8A-CFB5-49FF-9F24-2182430D7DCA}" srcOrd="3" destOrd="0" presId="urn:microsoft.com/office/officeart/2005/8/layout/hierarchy1"/>
    <dgm:cxn modelId="{03082FFC-887C-4F4E-9F28-F526778B2798}" type="presParOf" srcId="{C35E3D8A-CFB5-49FF-9F24-2182430D7DCA}" destId="{BB764B66-A917-490A-9B9E-46A534DF4FB8}" srcOrd="0" destOrd="0" presId="urn:microsoft.com/office/officeart/2005/8/layout/hierarchy1"/>
    <dgm:cxn modelId="{3C266AE0-AFE2-4A1D-9319-81C3CA8C0C5B}" type="presParOf" srcId="{BB764B66-A917-490A-9B9E-46A534DF4FB8}" destId="{BCD63FBE-59F2-4355-92A2-92408BF2B02B}" srcOrd="0" destOrd="0" presId="urn:microsoft.com/office/officeart/2005/8/layout/hierarchy1"/>
    <dgm:cxn modelId="{F69D4D35-6A0C-4066-AE93-6EB0F3EF3619}" type="presParOf" srcId="{BB764B66-A917-490A-9B9E-46A534DF4FB8}" destId="{C1F5870E-6834-42C1-985E-90C096BD4E11}" srcOrd="1" destOrd="0" presId="urn:microsoft.com/office/officeart/2005/8/layout/hierarchy1"/>
    <dgm:cxn modelId="{09460238-7982-47B5-973F-B7E3BB84F76C}" type="presParOf" srcId="{C35E3D8A-CFB5-49FF-9F24-2182430D7DCA}" destId="{5E1568A9-AC66-4C4C-A6CE-9246B4A2C10B}" srcOrd="1" destOrd="0" presId="urn:microsoft.com/office/officeart/2005/8/layout/hierarchy1"/>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AEAD979-5050-459E-BD3C-ECAFA3F49A82}"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pt-BR"/>
        </a:p>
      </dgm:t>
    </dgm:pt>
    <dgm:pt modelId="{CB34E814-D2CB-498C-9534-11C171E4A6F8}">
      <dgm:prSet phldrT="[Texto]" custT="1"/>
      <dgm:spPr>
        <a:solidFill>
          <a:srgbClr val="6ADBD9"/>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Análise Exploratória </a:t>
          </a:r>
        </a:p>
      </dgm:t>
    </dgm:pt>
    <dgm:pt modelId="{3C5C26F8-5E2E-428A-A923-9A79D4B59306}" type="par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6BED35DB-5AAF-4458-A990-88AD60814EAC}" type="sib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18F66188-C4C0-4FEA-A5FF-C614B8E66967}">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Reconhecimento</a:t>
          </a:r>
        </a:p>
        <a:p>
          <a:r>
            <a:rPr lang="pt-BR" sz="1200" dirty="0">
              <a:solidFill>
                <a:schemeClr val="bg1"/>
              </a:solidFill>
              <a:latin typeface="Open Sans" panose="020B0604020202020204" charset="0"/>
              <a:ea typeface="Open Sans" panose="020B0604020202020204" charset="0"/>
              <a:cs typeface="Open Sans" panose="020B0604020202020204" charset="0"/>
            </a:rPr>
            <a:t>De </a:t>
          </a:r>
        </a:p>
        <a:p>
          <a:r>
            <a:rPr lang="pt-BR" sz="1200" dirty="0">
              <a:solidFill>
                <a:schemeClr val="bg1"/>
              </a:solidFill>
              <a:latin typeface="Open Sans" panose="020B0604020202020204" charset="0"/>
              <a:ea typeface="Open Sans" panose="020B0604020202020204" charset="0"/>
              <a:cs typeface="Open Sans" panose="020B0604020202020204" charset="0"/>
            </a:rPr>
            <a:t>Faces</a:t>
          </a:r>
        </a:p>
      </dgm:t>
    </dgm:pt>
    <dgm:pt modelId="{FE5E213A-1C5E-4791-962C-8B0E11936695}" type="par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9EF31C3-1A83-4AEA-AC03-E3C12134BA6C}" type="sib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781E78F-806E-444C-9E3A-7311D41329AA}">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Conclusões</a:t>
          </a:r>
        </a:p>
      </dgm:t>
    </dgm:pt>
    <dgm:pt modelId="{B33A90B9-28B1-4669-BD5E-A4159B2F07CA}" type="par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E834171-4910-4700-8D54-AED2B760CFC1}" type="sib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75CE5DE3-BFB2-4B59-9A0D-3A68ACDAA251}">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Modelos de Classificação</a:t>
          </a:r>
        </a:p>
      </dgm:t>
    </dgm:pt>
    <dgm:pt modelId="{36808FBB-181F-4BFA-9932-72E6938514E1}" type="par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CDC90115-5595-4C3F-B3D3-8EE77E543539}" type="sib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329120C-BED4-4DA7-B3EA-E3186842C2C1}">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Planejamento</a:t>
          </a:r>
        </a:p>
      </dgm:t>
    </dgm:pt>
    <dgm:pt modelId="{D3EE7117-ED33-445A-9FEE-47C841E09875}" type="sib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854268E7-5E51-4913-BDA1-BB438156D8DA}" type="par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29B44EB9-1EBF-4F5E-A671-279A21792503}" type="pres">
      <dgm:prSet presAssocID="{4AEAD979-5050-459E-BD3C-ECAFA3F49A82}" presName="Name0" presStyleCnt="0">
        <dgm:presLayoutVars>
          <dgm:chPref val="3"/>
          <dgm:dir/>
          <dgm:animLvl val="lvl"/>
          <dgm:resizeHandles/>
        </dgm:presLayoutVars>
      </dgm:prSet>
      <dgm:spPr/>
    </dgm:pt>
    <dgm:pt modelId="{59D46D7C-1D49-48EE-8E27-460670D65832}" type="pres">
      <dgm:prSet presAssocID="{CB34E814-D2CB-498C-9534-11C171E4A6F8}" presName="horFlow" presStyleCnt="0"/>
      <dgm:spPr/>
    </dgm:pt>
    <dgm:pt modelId="{2BE19EB6-D866-42A8-B4F8-49C4A18BE19A}" type="pres">
      <dgm:prSet presAssocID="{CB34E814-D2CB-498C-9534-11C171E4A6F8}" presName="bigChev" presStyleLbl="node1" presStyleIdx="0" presStyleCnt="1" custLinFactX="58112" custLinFactNeighborX="100000" custLinFactNeighborY="839"/>
      <dgm:spPr/>
    </dgm:pt>
    <dgm:pt modelId="{D7E369B1-C1FF-48E4-9312-5FF7F64A6630}" type="pres">
      <dgm:prSet presAssocID="{854268E7-5E51-4913-BDA1-BB438156D8DA}" presName="parTrans" presStyleCnt="0"/>
      <dgm:spPr/>
    </dgm:pt>
    <dgm:pt modelId="{AB221D9A-7F37-4CAE-AD4A-F7B2EE76FEFF}" type="pres">
      <dgm:prSet presAssocID="{F329120C-BED4-4DA7-B3EA-E3186842C2C1}" presName="node" presStyleLbl="alignAccFollowNode1" presStyleIdx="0" presStyleCnt="4" custLinFactX="-86436" custLinFactNeighborX="-100000" custLinFactNeighborY="1010">
        <dgm:presLayoutVars>
          <dgm:bulletEnabled val="1"/>
        </dgm:presLayoutVars>
      </dgm:prSet>
      <dgm:spPr/>
    </dgm:pt>
    <dgm:pt modelId="{2769EE9E-A8E4-438A-84A0-4AAFB0A6BEA7}" type="pres">
      <dgm:prSet presAssocID="{D3EE7117-ED33-445A-9FEE-47C841E09875}" presName="sibTrans" presStyleCnt="0"/>
      <dgm:spPr/>
    </dgm:pt>
    <dgm:pt modelId="{3C02ABC0-7D33-441C-AC29-602574AACD69}" type="pres">
      <dgm:prSet presAssocID="{18F66188-C4C0-4FEA-A5FF-C614B8E66967}" presName="node" presStyleLbl="alignAccFollowNode1" presStyleIdx="1" presStyleCnt="4">
        <dgm:presLayoutVars>
          <dgm:bulletEnabled val="1"/>
        </dgm:presLayoutVars>
      </dgm:prSet>
      <dgm:spPr/>
    </dgm:pt>
    <dgm:pt modelId="{99F4903A-E4A0-4F22-8D7E-EC2F148B1BF6}" type="pres">
      <dgm:prSet presAssocID="{F9EF31C3-1A83-4AEA-AC03-E3C12134BA6C}" presName="sibTrans" presStyleCnt="0"/>
      <dgm:spPr/>
    </dgm:pt>
    <dgm:pt modelId="{5911DBFA-F4D6-4978-B5B3-9802DED67E7B}" type="pres">
      <dgm:prSet presAssocID="{75CE5DE3-BFB2-4B59-9A0D-3A68ACDAA251}" presName="node" presStyleLbl="alignAccFollowNode1" presStyleIdx="2" presStyleCnt="4">
        <dgm:presLayoutVars>
          <dgm:bulletEnabled val="1"/>
        </dgm:presLayoutVars>
      </dgm:prSet>
      <dgm:spPr/>
    </dgm:pt>
    <dgm:pt modelId="{D740A910-8DA6-44F8-8ED7-0C498947549E}" type="pres">
      <dgm:prSet presAssocID="{CDC90115-5595-4C3F-B3D3-8EE77E543539}" presName="sibTrans" presStyleCnt="0"/>
      <dgm:spPr/>
    </dgm:pt>
    <dgm:pt modelId="{09080E76-2DC4-4372-84BC-05C05B395057}" type="pres">
      <dgm:prSet presAssocID="{9781E78F-806E-444C-9E3A-7311D41329AA}" presName="node" presStyleLbl="alignAccFollowNode1" presStyleIdx="3" presStyleCnt="4">
        <dgm:presLayoutVars>
          <dgm:bulletEnabled val="1"/>
        </dgm:presLayoutVars>
      </dgm:prSet>
      <dgm:spPr/>
    </dgm:pt>
  </dgm:ptLst>
  <dgm:cxnLst>
    <dgm:cxn modelId="{499C5C36-2A67-400D-8F52-F13ABA1E38E7}" type="presOf" srcId="{18F66188-C4C0-4FEA-A5FF-C614B8E66967}" destId="{3C02ABC0-7D33-441C-AC29-602574AACD69}" srcOrd="0" destOrd="0" presId="urn:microsoft.com/office/officeart/2005/8/layout/lProcess3"/>
    <dgm:cxn modelId="{4203DF59-D3CE-4B01-9FA8-047D2F13B83D}" type="presOf" srcId="{CB34E814-D2CB-498C-9534-11C171E4A6F8}" destId="{2BE19EB6-D866-42A8-B4F8-49C4A18BE19A}" srcOrd="0" destOrd="0" presId="urn:microsoft.com/office/officeart/2005/8/layout/lProcess3"/>
    <dgm:cxn modelId="{654D2283-A471-44C4-BA88-EE56C385C007}" type="presOf" srcId="{75CE5DE3-BFB2-4B59-9A0D-3A68ACDAA251}" destId="{5911DBFA-F4D6-4978-B5B3-9802DED67E7B}" srcOrd="0" destOrd="0" presId="urn:microsoft.com/office/officeart/2005/8/layout/lProcess3"/>
    <dgm:cxn modelId="{07434C84-C7DC-4954-95F4-1F0E4A4AFD38}" type="presOf" srcId="{9781E78F-806E-444C-9E3A-7311D41329AA}" destId="{09080E76-2DC4-4372-84BC-05C05B395057}" srcOrd="0" destOrd="0" presId="urn:microsoft.com/office/officeart/2005/8/layout/lProcess3"/>
    <dgm:cxn modelId="{38215091-779E-45CF-8968-7E494B93AA74}" srcId="{CB34E814-D2CB-498C-9534-11C171E4A6F8}" destId="{F329120C-BED4-4DA7-B3EA-E3186842C2C1}" srcOrd="0" destOrd="0" parTransId="{854268E7-5E51-4913-BDA1-BB438156D8DA}" sibTransId="{D3EE7117-ED33-445A-9FEE-47C841E09875}"/>
    <dgm:cxn modelId="{759903D8-00FC-459F-A6F0-C5DADE14D3E3}" srcId="{CB34E814-D2CB-498C-9534-11C171E4A6F8}" destId="{9781E78F-806E-444C-9E3A-7311D41329AA}" srcOrd="3" destOrd="0" parTransId="{B33A90B9-28B1-4669-BD5E-A4159B2F07CA}" sibTransId="{9E834171-4910-4700-8D54-AED2B760CFC1}"/>
    <dgm:cxn modelId="{5B9D40E1-3FF9-4FCA-BD96-544CDF008EF6}" srcId="{CB34E814-D2CB-498C-9534-11C171E4A6F8}" destId="{75CE5DE3-BFB2-4B59-9A0D-3A68ACDAA251}" srcOrd="2" destOrd="0" parTransId="{36808FBB-181F-4BFA-9932-72E6938514E1}" sibTransId="{CDC90115-5595-4C3F-B3D3-8EE77E543539}"/>
    <dgm:cxn modelId="{2A5129E5-75F7-49E2-BA45-7ABDB4267803}" srcId="{CB34E814-D2CB-498C-9534-11C171E4A6F8}" destId="{18F66188-C4C0-4FEA-A5FF-C614B8E66967}" srcOrd="1" destOrd="0" parTransId="{FE5E213A-1C5E-4791-962C-8B0E11936695}" sibTransId="{F9EF31C3-1A83-4AEA-AC03-E3C12134BA6C}"/>
    <dgm:cxn modelId="{83F767E8-FD4F-4326-ABC0-CB82F8F4AE0E}" type="presOf" srcId="{F329120C-BED4-4DA7-B3EA-E3186842C2C1}" destId="{AB221D9A-7F37-4CAE-AD4A-F7B2EE76FEFF}" srcOrd="0" destOrd="0" presId="urn:microsoft.com/office/officeart/2005/8/layout/lProcess3"/>
    <dgm:cxn modelId="{E4E72FF5-5750-4B94-9BD4-E7394FA9A7F4}" type="presOf" srcId="{4AEAD979-5050-459E-BD3C-ECAFA3F49A82}" destId="{29B44EB9-1EBF-4F5E-A671-279A21792503}" srcOrd="0" destOrd="0" presId="urn:microsoft.com/office/officeart/2005/8/layout/lProcess3"/>
    <dgm:cxn modelId="{410E58F5-F9C0-4E3D-8CAB-6E47A51F42D4}" srcId="{4AEAD979-5050-459E-BD3C-ECAFA3F49A82}" destId="{CB34E814-D2CB-498C-9534-11C171E4A6F8}" srcOrd="0" destOrd="0" parTransId="{3C5C26F8-5E2E-428A-A923-9A79D4B59306}" sibTransId="{6BED35DB-5AAF-4458-A990-88AD60814EAC}"/>
    <dgm:cxn modelId="{2E610064-D98B-4DB9-98A4-AC94ABC5D50F}" type="presParOf" srcId="{29B44EB9-1EBF-4F5E-A671-279A21792503}" destId="{59D46D7C-1D49-48EE-8E27-460670D65832}" srcOrd="0" destOrd="0" presId="urn:microsoft.com/office/officeart/2005/8/layout/lProcess3"/>
    <dgm:cxn modelId="{FBF2B4F6-924D-4AFC-B1A3-DF0B1EE5A8F9}" type="presParOf" srcId="{59D46D7C-1D49-48EE-8E27-460670D65832}" destId="{2BE19EB6-D866-42A8-B4F8-49C4A18BE19A}" srcOrd="0" destOrd="0" presId="urn:microsoft.com/office/officeart/2005/8/layout/lProcess3"/>
    <dgm:cxn modelId="{0BFBD177-23C7-447F-8FB6-CF1801E36F84}" type="presParOf" srcId="{59D46D7C-1D49-48EE-8E27-460670D65832}" destId="{D7E369B1-C1FF-48E4-9312-5FF7F64A6630}" srcOrd="1" destOrd="0" presId="urn:microsoft.com/office/officeart/2005/8/layout/lProcess3"/>
    <dgm:cxn modelId="{A3A29511-C3A1-4840-B516-3A298130FB0D}" type="presParOf" srcId="{59D46D7C-1D49-48EE-8E27-460670D65832}" destId="{AB221D9A-7F37-4CAE-AD4A-F7B2EE76FEFF}" srcOrd="2" destOrd="0" presId="urn:microsoft.com/office/officeart/2005/8/layout/lProcess3"/>
    <dgm:cxn modelId="{A53F8148-49C9-49E9-95E7-ED2EBCBFF788}" type="presParOf" srcId="{59D46D7C-1D49-48EE-8E27-460670D65832}" destId="{2769EE9E-A8E4-438A-84A0-4AAFB0A6BEA7}" srcOrd="3" destOrd="0" presId="urn:microsoft.com/office/officeart/2005/8/layout/lProcess3"/>
    <dgm:cxn modelId="{E7AABAF3-A340-4382-90F1-5F77FA1E1311}" type="presParOf" srcId="{59D46D7C-1D49-48EE-8E27-460670D65832}" destId="{3C02ABC0-7D33-441C-AC29-602574AACD69}" srcOrd="4" destOrd="0" presId="urn:microsoft.com/office/officeart/2005/8/layout/lProcess3"/>
    <dgm:cxn modelId="{EAC752ED-3229-421F-87E9-72A0FEC8F39D}" type="presParOf" srcId="{59D46D7C-1D49-48EE-8E27-460670D65832}" destId="{99F4903A-E4A0-4F22-8D7E-EC2F148B1BF6}" srcOrd="5" destOrd="0" presId="urn:microsoft.com/office/officeart/2005/8/layout/lProcess3"/>
    <dgm:cxn modelId="{0E4B8075-5B2F-4A52-A35E-6955962EDFB4}" type="presParOf" srcId="{59D46D7C-1D49-48EE-8E27-460670D65832}" destId="{5911DBFA-F4D6-4978-B5B3-9802DED67E7B}" srcOrd="6" destOrd="0" presId="urn:microsoft.com/office/officeart/2005/8/layout/lProcess3"/>
    <dgm:cxn modelId="{067D256C-6602-4BD3-A68F-755E9CDA1173}" type="presParOf" srcId="{59D46D7C-1D49-48EE-8E27-460670D65832}" destId="{D740A910-8DA6-44F8-8ED7-0C498947549E}" srcOrd="7" destOrd="0" presId="urn:microsoft.com/office/officeart/2005/8/layout/lProcess3"/>
    <dgm:cxn modelId="{FCD472C3-A702-4399-A205-4DEFCE1600B1}" type="presParOf" srcId="{59D46D7C-1D49-48EE-8E27-460670D65832}" destId="{09080E76-2DC4-4372-84BC-05C05B395057}" srcOrd="8"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AEAD979-5050-459E-BD3C-ECAFA3F49A82}"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pt-BR"/>
        </a:p>
      </dgm:t>
    </dgm:pt>
    <dgm:pt modelId="{CB34E814-D2CB-498C-9534-11C171E4A6F8}">
      <dgm:prSet phldrT="[Texto]" custT="1"/>
      <dgm:spPr>
        <a:solidFill>
          <a:srgbClr val="6ADBD9"/>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Reconhecimento</a:t>
          </a:r>
        </a:p>
        <a:p>
          <a:r>
            <a:rPr lang="pt-BR" sz="1200" dirty="0">
              <a:solidFill>
                <a:schemeClr val="bg1"/>
              </a:solidFill>
              <a:latin typeface="Open Sans" panose="020B0604020202020204" charset="0"/>
              <a:ea typeface="Open Sans" panose="020B0604020202020204" charset="0"/>
              <a:cs typeface="Open Sans" panose="020B0604020202020204" charset="0"/>
            </a:rPr>
            <a:t>De </a:t>
          </a:r>
        </a:p>
        <a:p>
          <a:r>
            <a:rPr lang="pt-BR" sz="1200" dirty="0">
              <a:solidFill>
                <a:schemeClr val="bg1"/>
              </a:solidFill>
              <a:latin typeface="Open Sans" panose="020B0604020202020204" charset="0"/>
              <a:ea typeface="Open Sans" panose="020B0604020202020204" charset="0"/>
              <a:cs typeface="Open Sans" panose="020B0604020202020204" charset="0"/>
            </a:rPr>
            <a:t>Faces</a:t>
          </a:r>
        </a:p>
      </dgm:t>
    </dgm:pt>
    <dgm:pt modelId="{3C5C26F8-5E2E-428A-A923-9A79D4B59306}" type="par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6BED35DB-5AAF-4458-A990-88AD60814EAC}" type="sib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18F66188-C4C0-4FEA-A5FF-C614B8E66967}">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Análise Exploratória </a:t>
          </a:r>
        </a:p>
      </dgm:t>
    </dgm:pt>
    <dgm:pt modelId="{FE5E213A-1C5E-4791-962C-8B0E11936695}" type="par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9EF31C3-1A83-4AEA-AC03-E3C12134BA6C}" type="sib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781E78F-806E-444C-9E3A-7311D41329AA}">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Conclusões</a:t>
          </a:r>
        </a:p>
      </dgm:t>
    </dgm:pt>
    <dgm:pt modelId="{B33A90B9-28B1-4669-BD5E-A4159B2F07CA}" type="par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E834171-4910-4700-8D54-AED2B760CFC1}" type="sib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75CE5DE3-BFB2-4B59-9A0D-3A68ACDAA251}">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Treinar </a:t>
          </a:r>
        </a:p>
        <a:p>
          <a:r>
            <a:rPr lang="pt-BR" sz="1200" dirty="0">
              <a:solidFill>
                <a:schemeClr val="bg1"/>
              </a:solidFill>
              <a:latin typeface="Open Sans" panose="020B0604020202020204" charset="0"/>
              <a:ea typeface="Open Sans" panose="020B0604020202020204" charset="0"/>
              <a:cs typeface="Open Sans" panose="020B0604020202020204" charset="0"/>
            </a:rPr>
            <a:t>Modelos</a:t>
          </a:r>
        </a:p>
      </dgm:t>
    </dgm:pt>
    <dgm:pt modelId="{36808FBB-181F-4BFA-9932-72E6938514E1}" type="par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CDC90115-5595-4C3F-B3D3-8EE77E543539}" type="sib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329120C-BED4-4DA7-B3EA-E3186842C2C1}">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Planejamento</a:t>
          </a:r>
        </a:p>
      </dgm:t>
    </dgm:pt>
    <dgm:pt modelId="{D3EE7117-ED33-445A-9FEE-47C841E09875}" type="sib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854268E7-5E51-4913-BDA1-BB438156D8DA}" type="par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29B44EB9-1EBF-4F5E-A671-279A21792503}" type="pres">
      <dgm:prSet presAssocID="{4AEAD979-5050-459E-BD3C-ECAFA3F49A82}" presName="Name0" presStyleCnt="0">
        <dgm:presLayoutVars>
          <dgm:chPref val="3"/>
          <dgm:dir/>
          <dgm:animLvl val="lvl"/>
          <dgm:resizeHandles/>
        </dgm:presLayoutVars>
      </dgm:prSet>
      <dgm:spPr/>
    </dgm:pt>
    <dgm:pt modelId="{59D46D7C-1D49-48EE-8E27-460670D65832}" type="pres">
      <dgm:prSet presAssocID="{CB34E814-D2CB-498C-9534-11C171E4A6F8}" presName="horFlow" presStyleCnt="0"/>
      <dgm:spPr/>
    </dgm:pt>
    <dgm:pt modelId="{2BE19EB6-D866-42A8-B4F8-49C4A18BE19A}" type="pres">
      <dgm:prSet presAssocID="{CB34E814-D2CB-498C-9534-11C171E4A6F8}" presName="bigChev" presStyleLbl="node1" presStyleIdx="0" presStyleCnt="1" custLinFactX="116395" custLinFactNeighborX="200000" custLinFactNeighborY="165"/>
      <dgm:spPr/>
    </dgm:pt>
    <dgm:pt modelId="{D7E369B1-C1FF-48E4-9312-5FF7F64A6630}" type="pres">
      <dgm:prSet presAssocID="{854268E7-5E51-4913-BDA1-BB438156D8DA}" presName="parTrans" presStyleCnt="0"/>
      <dgm:spPr/>
    </dgm:pt>
    <dgm:pt modelId="{AB221D9A-7F37-4CAE-AD4A-F7B2EE76FEFF}" type="pres">
      <dgm:prSet presAssocID="{F329120C-BED4-4DA7-B3EA-E3186842C2C1}" presName="node" presStyleLbl="alignAccFollowNode1" presStyleIdx="0" presStyleCnt="4" custLinFactX="-86436" custLinFactNeighborX="-100000" custLinFactNeighborY="1010">
        <dgm:presLayoutVars>
          <dgm:bulletEnabled val="1"/>
        </dgm:presLayoutVars>
      </dgm:prSet>
      <dgm:spPr/>
    </dgm:pt>
    <dgm:pt modelId="{2769EE9E-A8E4-438A-84A0-4AAFB0A6BEA7}" type="pres">
      <dgm:prSet presAssocID="{D3EE7117-ED33-445A-9FEE-47C841E09875}" presName="sibTrans" presStyleCnt="0"/>
      <dgm:spPr/>
    </dgm:pt>
    <dgm:pt modelId="{3C02ABC0-7D33-441C-AC29-602574AACD69}" type="pres">
      <dgm:prSet presAssocID="{18F66188-C4C0-4FEA-A5FF-C614B8E66967}" presName="node" presStyleLbl="alignAccFollowNode1" presStyleIdx="1" presStyleCnt="4" custLinFactX="-86630" custLinFactNeighborX="-100000" custLinFactNeighborY="1516">
        <dgm:presLayoutVars>
          <dgm:bulletEnabled val="1"/>
        </dgm:presLayoutVars>
      </dgm:prSet>
      <dgm:spPr/>
    </dgm:pt>
    <dgm:pt modelId="{99F4903A-E4A0-4F22-8D7E-EC2F148B1BF6}" type="pres">
      <dgm:prSet presAssocID="{F9EF31C3-1A83-4AEA-AC03-E3C12134BA6C}" presName="sibTrans" presStyleCnt="0"/>
      <dgm:spPr/>
    </dgm:pt>
    <dgm:pt modelId="{5911DBFA-F4D6-4978-B5B3-9802DED67E7B}" type="pres">
      <dgm:prSet presAssocID="{75CE5DE3-BFB2-4B59-9A0D-3A68ACDAA251}" presName="node" presStyleLbl="alignAccFollowNode1" presStyleIdx="2" presStyleCnt="4" custLinFactNeighborX="5759">
        <dgm:presLayoutVars>
          <dgm:bulletEnabled val="1"/>
        </dgm:presLayoutVars>
      </dgm:prSet>
      <dgm:spPr/>
    </dgm:pt>
    <dgm:pt modelId="{D740A910-8DA6-44F8-8ED7-0C498947549E}" type="pres">
      <dgm:prSet presAssocID="{CDC90115-5595-4C3F-B3D3-8EE77E543539}" presName="sibTrans" presStyleCnt="0"/>
      <dgm:spPr/>
    </dgm:pt>
    <dgm:pt modelId="{09080E76-2DC4-4372-84BC-05C05B395057}" type="pres">
      <dgm:prSet presAssocID="{9781E78F-806E-444C-9E3A-7311D41329AA}" presName="node" presStyleLbl="alignAccFollowNode1" presStyleIdx="3" presStyleCnt="4">
        <dgm:presLayoutVars>
          <dgm:bulletEnabled val="1"/>
        </dgm:presLayoutVars>
      </dgm:prSet>
      <dgm:spPr/>
    </dgm:pt>
  </dgm:ptLst>
  <dgm:cxnLst>
    <dgm:cxn modelId="{499C5C36-2A67-400D-8F52-F13ABA1E38E7}" type="presOf" srcId="{18F66188-C4C0-4FEA-A5FF-C614B8E66967}" destId="{3C02ABC0-7D33-441C-AC29-602574AACD69}" srcOrd="0" destOrd="0" presId="urn:microsoft.com/office/officeart/2005/8/layout/lProcess3"/>
    <dgm:cxn modelId="{4203DF59-D3CE-4B01-9FA8-047D2F13B83D}" type="presOf" srcId="{CB34E814-D2CB-498C-9534-11C171E4A6F8}" destId="{2BE19EB6-D866-42A8-B4F8-49C4A18BE19A}" srcOrd="0" destOrd="0" presId="urn:microsoft.com/office/officeart/2005/8/layout/lProcess3"/>
    <dgm:cxn modelId="{654D2283-A471-44C4-BA88-EE56C385C007}" type="presOf" srcId="{75CE5DE3-BFB2-4B59-9A0D-3A68ACDAA251}" destId="{5911DBFA-F4D6-4978-B5B3-9802DED67E7B}" srcOrd="0" destOrd="0" presId="urn:microsoft.com/office/officeart/2005/8/layout/lProcess3"/>
    <dgm:cxn modelId="{07434C84-C7DC-4954-95F4-1F0E4A4AFD38}" type="presOf" srcId="{9781E78F-806E-444C-9E3A-7311D41329AA}" destId="{09080E76-2DC4-4372-84BC-05C05B395057}" srcOrd="0" destOrd="0" presId="urn:microsoft.com/office/officeart/2005/8/layout/lProcess3"/>
    <dgm:cxn modelId="{38215091-779E-45CF-8968-7E494B93AA74}" srcId="{CB34E814-D2CB-498C-9534-11C171E4A6F8}" destId="{F329120C-BED4-4DA7-B3EA-E3186842C2C1}" srcOrd="0" destOrd="0" parTransId="{854268E7-5E51-4913-BDA1-BB438156D8DA}" sibTransId="{D3EE7117-ED33-445A-9FEE-47C841E09875}"/>
    <dgm:cxn modelId="{759903D8-00FC-459F-A6F0-C5DADE14D3E3}" srcId="{CB34E814-D2CB-498C-9534-11C171E4A6F8}" destId="{9781E78F-806E-444C-9E3A-7311D41329AA}" srcOrd="3" destOrd="0" parTransId="{B33A90B9-28B1-4669-BD5E-A4159B2F07CA}" sibTransId="{9E834171-4910-4700-8D54-AED2B760CFC1}"/>
    <dgm:cxn modelId="{5B9D40E1-3FF9-4FCA-BD96-544CDF008EF6}" srcId="{CB34E814-D2CB-498C-9534-11C171E4A6F8}" destId="{75CE5DE3-BFB2-4B59-9A0D-3A68ACDAA251}" srcOrd="2" destOrd="0" parTransId="{36808FBB-181F-4BFA-9932-72E6938514E1}" sibTransId="{CDC90115-5595-4C3F-B3D3-8EE77E543539}"/>
    <dgm:cxn modelId="{2A5129E5-75F7-49E2-BA45-7ABDB4267803}" srcId="{CB34E814-D2CB-498C-9534-11C171E4A6F8}" destId="{18F66188-C4C0-4FEA-A5FF-C614B8E66967}" srcOrd="1" destOrd="0" parTransId="{FE5E213A-1C5E-4791-962C-8B0E11936695}" sibTransId="{F9EF31C3-1A83-4AEA-AC03-E3C12134BA6C}"/>
    <dgm:cxn modelId="{83F767E8-FD4F-4326-ABC0-CB82F8F4AE0E}" type="presOf" srcId="{F329120C-BED4-4DA7-B3EA-E3186842C2C1}" destId="{AB221D9A-7F37-4CAE-AD4A-F7B2EE76FEFF}" srcOrd="0" destOrd="0" presId="urn:microsoft.com/office/officeart/2005/8/layout/lProcess3"/>
    <dgm:cxn modelId="{E4E72FF5-5750-4B94-9BD4-E7394FA9A7F4}" type="presOf" srcId="{4AEAD979-5050-459E-BD3C-ECAFA3F49A82}" destId="{29B44EB9-1EBF-4F5E-A671-279A21792503}" srcOrd="0" destOrd="0" presId="urn:microsoft.com/office/officeart/2005/8/layout/lProcess3"/>
    <dgm:cxn modelId="{410E58F5-F9C0-4E3D-8CAB-6E47A51F42D4}" srcId="{4AEAD979-5050-459E-BD3C-ECAFA3F49A82}" destId="{CB34E814-D2CB-498C-9534-11C171E4A6F8}" srcOrd="0" destOrd="0" parTransId="{3C5C26F8-5E2E-428A-A923-9A79D4B59306}" sibTransId="{6BED35DB-5AAF-4458-A990-88AD60814EAC}"/>
    <dgm:cxn modelId="{2E610064-D98B-4DB9-98A4-AC94ABC5D50F}" type="presParOf" srcId="{29B44EB9-1EBF-4F5E-A671-279A21792503}" destId="{59D46D7C-1D49-48EE-8E27-460670D65832}" srcOrd="0" destOrd="0" presId="urn:microsoft.com/office/officeart/2005/8/layout/lProcess3"/>
    <dgm:cxn modelId="{FBF2B4F6-924D-4AFC-B1A3-DF0B1EE5A8F9}" type="presParOf" srcId="{59D46D7C-1D49-48EE-8E27-460670D65832}" destId="{2BE19EB6-D866-42A8-B4F8-49C4A18BE19A}" srcOrd="0" destOrd="0" presId="urn:microsoft.com/office/officeart/2005/8/layout/lProcess3"/>
    <dgm:cxn modelId="{0BFBD177-23C7-447F-8FB6-CF1801E36F84}" type="presParOf" srcId="{59D46D7C-1D49-48EE-8E27-460670D65832}" destId="{D7E369B1-C1FF-48E4-9312-5FF7F64A6630}" srcOrd="1" destOrd="0" presId="urn:microsoft.com/office/officeart/2005/8/layout/lProcess3"/>
    <dgm:cxn modelId="{A3A29511-C3A1-4840-B516-3A298130FB0D}" type="presParOf" srcId="{59D46D7C-1D49-48EE-8E27-460670D65832}" destId="{AB221D9A-7F37-4CAE-AD4A-F7B2EE76FEFF}" srcOrd="2" destOrd="0" presId="urn:microsoft.com/office/officeart/2005/8/layout/lProcess3"/>
    <dgm:cxn modelId="{A53F8148-49C9-49E9-95E7-ED2EBCBFF788}" type="presParOf" srcId="{59D46D7C-1D49-48EE-8E27-460670D65832}" destId="{2769EE9E-A8E4-438A-84A0-4AAFB0A6BEA7}" srcOrd="3" destOrd="0" presId="urn:microsoft.com/office/officeart/2005/8/layout/lProcess3"/>
    <dgm:cxn modelId="{E7AABAF3-A340-4382-90F1-5F77FA1E1311}" type="presParOf" srcId="{59D46D7C-1D49-48EE-8E27-460670D65832}" destId="{3C02ABC0-7D33-441C-AC29-602574AACD69}" srcOrd="4" destOrd="0" presId="urn:microsoft.com/office/officeart/2005/8/layout/lProcess3"/>
    <dgm:cxn modelId="{EAC752ED-3229-421F-87E9-72A0FEC8F39D}" type="presParOf" srcId="{59D46D7C-1D49-48EE-8E27-460670D65832}" destId="{99F4903A-E4A0-4F22-8D7E-EC2F148B1BF6}" srcOrd="5" destOrd="0" presId="urn:microsoft.com/office/officeart/2005/8/layout/lProcess3"/>
    <dgm:cxn modelId="{0E4B8075-5B2F-4A52-A35E-6955962EDFB4}" type="presParOf" srcId="{59D46D7C-1D49-48EE-8E27-460670D65832}" destId="{5911DBFA-F4D6-4978-B5B3-9802DED67E7B}" srcOrd="6" destOrd="0" presId="urn:microsoft.com/office/officeart/2005/8/layout/lProcess3"/>
    <dgm:cxn modelId="{067D256C-6602-4BD3-A68F-755E9CDA1173}" type="presParOf" srcId="{59D46D7C-1D49-48EE-8E27-460670D65832}" destId="{D740A910-8DA6-44F8-8ED7-0C498947549E}" srcOrd="7" destOrd="0" presId="urn:microsoft.com/office/officeart/2005/8/layout/lProcess3"/>
    <dgm:cxn modelId="{FCD472C3-A702-4399-A205-4DEFCE1600B1}" type="presParOf" srcId="{59D46D7C-1D49-48EE-8E27-460670D65832}" destId="{09080E76-2DC4-4372-84BC-05C05B395057}" srcOrd="8"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AEAD979-5050-459E-BD3C-ECAFA3F49A82}"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pt-BR"/>
        </a:p>
      </dgm:t>
    </dgm:pt>
    <dgm:pt modelId="{CB34E814-D2CB-498C-9534-11C171E4A6F8}">
      <dgm:prSet phldrT="[Texto]" custT="1"/>
      <dgm:spPr>
        <a:solidFill>
          <a:srgbClr val="6ADBD9"/>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Treinamento</a:t>
          </a:r>
        </a:p>
        <a:p>
          <a:r>
            <a:rPr lang="pt-BR" sz="1200" dirty="0">
              <a:solidFill>
                <a:schemeClr val="bg1"/>
              </a:solidFill>
              <a:latin typeface="Open Sans" panose="020B0604020202020204" charset="0"/>
              <a:ea typeface="Open Sans" panose="020B0604020202020204" charset="0"/>
              <a:cs typeface="Open Sans" panose="020B0604020202020204" charset="0"/>
            </a:rPr>
            <a:t>de </a:t>
          </a:r>
        </a:p>
        <a:p>
          <a:r>
            <a:rPr lang="pt-BR" sz="1200" dirty="0">
              <a:solidFill>
                <a:schemeClr val="bg1"/>
              </a:solidFill>
              <a:latin typeface="Open Sans" panose="020B0604020202020204" charset="0"/>
              <a:ea typeface="Open Sans" panose="020B0604020202020204" charset="0"/>
              <a:cs typeface="Open Sans" panose="020B0604020202020204" charset="0"/>
            </a:rPr>
            <a:t>Modelos</a:t>
          </a:r>
        </a:p>
      </dgm:t>
    </dgm:pt>
    <dgm:pt modelId="{3C5C26F8-5E2E-428A-A923-9A79D4B59306}" type="par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6BED35DB-5AAF-4458-A990-88AD60814EAC}" type="sib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18F66188-C4C0-4FEA-A5FF-C614B8E66967}">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Análise Exploratória </a:t>
          </a:r>
        </a:p>
      </dgm:t>
    </dgm:pt>
    <dgm:pt modelId="{FE5E213A-1C5E-4791-962C-8B0E11936695}" type="par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9EF31C3-1A83-4AEA-AC03-E3C12134BA6C}" type="sib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781E78F-806E-444C-9E3A-7311D41329AA}">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Conclusões</a:t>
          </a:r>
        </a:p>
      </dgm:t>
    </dgm:pt>
    <dgm:pt modelId="{B33A90B9-28B1-4669-BD5E-A4159B2F07CA}" type="par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E834171-4910-4700-8D54-AED2B760CFC1}" type="sib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75CE5DE3-BFB2-4B59-9A0D-3A68ACDAA251}">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Reconhecimento</a:t>
          </a:r>
        </a:p>
        <a:p>
          <a:r>
            <a:rPr lang="pt-BR" sz="1200" dirty="0">
              <a:solidFill>
                <a:schemeClr val="bg1"/>
              </a:solidFill>
              <a:latin typeface="Open Sans" panose="020B0604020202020204" charset="0"/>
              <a:ea typeface="Open Sans" panose="020B0604020202020204" charset="0"/>
              <a:cs typeface="Open Sans" panose="020B0604020202020204" charset="0"/>
            </a:rPr>
            <a:t>De </a:t>
          </a:r>
        </a:p>
        <a:p>
          <a:r>
            <a:rPr lang="pt-BR" sz="1200" dirty="0">
              <a:solidFill>
                <a:schemeClr val="bg1"/>
              </a:solidFill>
              <a:latin typeface="Open Sans" panose="020B0604020202020204" charset="0"/>
              <a:ea typeface="Open Sans" panose="020B0604020202020204" charset="0"/>
              <a:cs typeface="Open Sans" panose="020B0604020202020204" charset="0"/>
            </a:rPr>
            <a:t>Faces</a:t>
          </a:r>
        </a:p>
      </dgm:t>
    </dgm:pt>
    <dgm:pt modelId="{36808FBB-181F-4BFA-9932-72E6938514E1}" type="par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CDC90115-5595-4C3F-B3D3-8EE77E543539}" type="sib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329120C-BED4-4DA7-B3EA-E3186842C2C1}">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Planejamento</a:t>
          </a:r>
        </a:p>
      </dgm:t>
    </dgm:pt>
    <dgm:pt modelId="{D3EE7117-ED33-445A-9FEE-47C841E09875}" type="sib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854268E7-5E51-4913-BDA1-BB438156D8DA}" type="par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29B44EB9-1EBF-4F5E-A671-279A21792503}" type="pres">
      <dgm:prSet presAssocID="{4AEAD979-5050-459E-BD3C-ECAFA3F49A82}" presName="Name0" presStyleCnt="0">
        <dgm:presLayoutVars>
          <dgm:chPref val="3"/>
          <dgm:dir/>
          <dgm:animLvl val="lvl"/>
          <dgm:resizeHandles/>
        </dgm:presLayoutVars>
      </dgm:prSet>
      <dgm:spPr/>
    </dgm:pt>
    <dgm:pt modelId="{59D46D7C-1D49-48EE-8E27-460670D65832}" type="pres">
      <dgm:prSet presAssocID="{CB34E814-D2CB-498C-9534-11C171E4A6F8}" presName="horFlow" presStyleCnt="0"/>
      <dgm:spPr/>
    </dgm:pt>
    <dgm:pt modelId="{2BE19EB6-D866-42A8-B4F8-49C4A18BE19A}" type="pres">
      <dgm:prSet presAssocID="{CB34E814-D2CB-498C-9534-11C171E4A6F8}" presName="bigChev" presStyleLbl="node1" presStyleIdx="0" presStyleCnt="1" custLinFactX="187556" custLinFactNeighborX="200000" custLinFactNeighborY="802"/>
      <dgm:spPr/>
    </dgm:pt>
    <dgm:pt modelId="{D7E369B1-C1FF-48E4-9312-5FF7F64A6630}" type="pres">
      <dgm:prSet presAssocID="{854268E7-5E51-4913-BDA1-BB438156D8DA}" presName="parTrans" presStyleCnt="0"/>
      <dgm:spPr/>
    </dgm:pt>
    <dgm:pt modelId="{AB221D9A-7F37-4CAE-AD4A-F7B2EE76FEFF}" type="pres">
      <dgm:prSet presAssocID="{F329120C-BED4-4DA7-B3EA-E3186842C2C1}" presName="node" presStyleLbl="alignAccFollowNode1" presStyleIdx="0" presStyleCnt="4" custLinFactX="-86436" custLinFactNeighborX="-100000" custLinFactNeighborY="1010">
        <dgm:presLayoutVars>
          <dgm:bulletEnabled val="1"/>
        </dgm:presLayoutVars>
      </dgm:prSet>
      <dgm:spPr/>
    </dgm:pt>
    <dgm:pt modelId="{2769EE9E-A8E4-438A-84A0-4AAFB0A6BEA7}" type="pres">
      <dgm:prSet presAssocID="{D3EE7117-ED33-445A-9FEE-47C841E09875}" presName="sibTrans" presStyleCnt="0"/>
      <dgm:spPr/>
    </dgm:pt>
    <dgm:pt modelId="{3C02ABC0-7D33-441C-AC29-602574AACD69}" type="pres">
      <dgm:prSet presAssocID="{18F66188-C4C0-4FEA-A5FF-C614B8E66967}" presName="node" presStyleLbl="alignAccFollowNode1" presStyleIdx="1" presStyleCnt="4" custLinFactX="-86630" custLinFactNeighborX="-100000" custLinFactNeighborY="1516">
        <dgm:presLayoutVars>
          <dgm:bulletEnabled val="1"/>
        </dgm:presLayoutVars>
      </dgm:prSet>
      <dgm:spPr/>
    </dgm:pt>
    <dgm:pt modelId="{99F4903A-E4A0-4F22-8D7E-EC2F148B1BF6}" type="pres">
      <dgm:prSet presAssocID="{F9EF31C3-1A83-4AEA-AC03-E3C12134BA6C}" presName="sibTrans" presStyleCnt="0"/>
      <dgm:spPr/>
    </dgm:pt>
    <dgm:pt modelId="{5911DBFA-F4D6-4978-B5B3-9802DED67E7B}" type="pres">
      <dgm:prSet presAssocID="{75CE5DE3-BFB2-4B59-9A0D-3A68ACDAA251}" presName="node" presStyleLbl="alignAccFollowNode1" presStyleIdx="2" presStyleCnt="4" custLinFactX="-87441" custLinFactNeighborX="-100000" custLinFactNeighborY="1516">
        <dgm:presLayoutVars>
          <dgm:bulletEnabled val="1"/>
        </dgm:presLayoutVars>
      </dgm:prSet>
      <dgm:spPr/>
    </dgm:pt>
    <dgm:pt modelId="{D740A910-8DA6-44F8-8ED7-0C498947549E}" type="pres">
      <dgm:prSet presAssocID="{CDC90115-5595-4C3F-B3D3-8EE77E543539}" presName="sibTrans" presStyleCnt="0"/>
      <dgm:spPr/>
    </dgm:pt>
    <dgm:pt modelId="{09080E76-2DC4-4372-84BC-05C05B395057}" type="pres">
      <dgm:prSet presAssocID="{9781E78F-806E-444C-9E3A-7311D41329AA}" presName="node" presStyleLbl="alignAccFollowNode1" presStyleIdx="3" presStyleCnt="4">
        <dgm:presLayoutVars>
          <dgm:bulletEnabled val="1"/>
        </dgm:presLayoutVars>
      </dgm:prSet>
      <dgm:spPr/>
    </dgm:pt>
  </dgm:ptLst>
  <dgm:cxnLst>
    <dgm:cxn modelId="{499C5C36-2A67-400D-8F52-F13ABA1E38E7}" type="presOf" srcId="{18F66188-C4C0-4FEA-A5FF-C614B8E66967}" destId="{3C02ABC0-7D33-441C-AC29-602574AACD69}" srcOrd="0" destOrd="0" presId="urn:microsoft.com/office/officeart/2005/8/layout/lProcess3"/>
    <dgm:cxn modelId="{4203DF59-D3CE-4B01-9FA8-047D2F13B83D}" type="presOf" srcId="{CB34E814-D2CB-498C-9534-11C171E4A6F8}" destId="{2BE19EB6-D866-42A8-B4F8-49C4A18BE19A}" srcOrd="0" destOrd="0" presId="urn:microsoft.com/office/officeart/2005/8/layout/lProcess3"/>
    <dgm:cxn modelId="{654D2283-A471-44C4-BA88-EE56C385C007}" type="presOf" srcId="{75CE5DE3-BFB2-4B59-9A0D-3A68ACDAA251}" destId="{5911DBFA-F4D6-4978-B5B3-9802DED67E7B}" srcOrd="0" destOrd="0" presId="urn:microsoft.com/office/officeart/2005/8/layout/lProcess3"/>
    <dgm:cxn modelId="{07434C84-C7DC-4954-95F4-1F0E4A4AFD38}" type="presOf" srcId="{9781E78F-806E-444C-9E3A-7311D41329AA}" destId="{09080E76-2DC4-4372-84BC-05C05B395057}" srcOrd="0" destOrd="0" presId="urn:microsoft.com/office/officeart/2005/8/layout/lProcess3"/>
    <dgm:cxn modelId="{38215091-779E-45CF-8968-7E494B93AA74}" srcId="{CB34E814-D2CB-498C-9534-11C171E4A6F8}" destId="{F329120C-BED4-4DA7-B3EA-E3186842C2C1}" srcOrd="0" destOrd="0" parTransId="{854268E7-5E51-4913-BDA1-BB438156D8DA}" sibTransId="{D3EE7117-ED33-445A-9FEE-47C841E09875}"/>
    <dgm:cxn modelId="{759903D8-00FC-459F-A6F0-C5DADE14D3E3}" srcId="{CB34E814-D2CB-498C-9534-11C171E4A6F8}" destId="{9781E78F-806E-444C-9E3A-7311D41329AA}" srcOrd="3" destOrd="0" parTransId="{B33A90B9-28B1-4669-BD5E-A4159B2F07CA}" sibTransId="{9E834171-4910-4700-8D54-AED2B760CFC1}"/>
    <dgm:cxn modelId="{5B9D40E1-3FF9-4FCA-BD96-544CDF008EF6}" srcId="{CB34E814-D2CB-498C-9534-11C171E4A6F8}" destId="{75CE5DE3-BFB2-4B59-9A0D-3A68ACDAA251}" srcOrd="2" destOrd="0" parTransId="{36808FBB-181F-4BFA-9932-72E6938514E1}" sibTransId="{CDC90115-5595-4C3F-B3D3-8EE77E543539}"/>
    <dgm:cxn modelId="{2A5129E5-75F7-49E2-BA45-7ABDB4267803}" srcId="{CB34E814-D2CB-498C-9534-11C171E4A6F8}" destId="{18F66188-C4C0-4FEA-A5FF-C614B8E66967}" srcOrd="1" destOrd="0" parTransId="{FE5E213A-1C5E-4791-962C-8B0E11936695}" sibTransId="{F9EF31C3-1A83-4AEA-AC03-E3C12134BA6C}"/>
    <dgm:cxn modelId="{83F767E8-FD4F-4326-ABC0-CB82F8F4AE0E}" type="presOf" srcId="{F329120C-BED4-4DA7-B3EA-E3186842C2C1}" destId="{AB221D9A-7F37-4CAE-AD4A-F7B2EE76FEFF}" srcOrd="0" destOrd="0" presId="urn:microsoft.com/office/officeart/2005/8/layout/lProcess3"/>
    <dgm:cxn modelId="{E4E72FF5-5750-4B94-9BD4-E7394FA9A7F4}" type="presOf" srcId="{4AEAD979-5050-459E-BD3C-ECAFA3F49A82}" destId="{29B44EB9-1EBF-4F5E-A671-279A21792503}" srcOrd="0" destOrd="0" presId="urn:microsoft.com/office/officeart/2005/8/layout/lProcess3"/>
    <dgm:cxn modelId="{410E58F5-F9C0-4E3D-8CAB-6E47A51F42D4}" srcId="{4AEAD979-5050-459E-BD3C-ECAFA3F49A82}" destId="{CB34E814-D2CB-498C-9534-11C171E4A6F8}" srcOrd="0" destOrd="0" parTransId="{3C5C26F8-5E2E-428A-A923-9A79D4B59306}" sibTransId="{6BED35DB-5AAF-4458-A990-88AD60814EAC}"/>
    <dgm:cxn modelId="{2E610064-D98B-4DB9-98A4-AC94ABC5D50F}" type="presParOf" srcId="{29B44EB9-1EBF-4F5E-A671-279A21792503}" destId="{59D46D7C-1D49-48EE-8E27-460670D65832}" srcOrd="0" destOrd="0" presId="urn:microsoft.com/office/officeart/2005/8/layout/lProcess3"/>
    <dgm:cxn modelId="{FBF2B4F6-924D-4AFC-B1A3-DF0B1EE5A8F9}" type="presParOf" srcId="{59D46D7C-1D49-48EE-8E27-460670D65832}" destId="{2BE19EB6-D866-42A8-B4F8-49C4A18BE19A}" srcOrd="0" destOrd="0" presId="urn:microsoft.com/office/officeart/2005/8/layout/lProcess3"/>
    <dgm:cxn modelId="{0BFBD177-23C7-447F-8FB6-CF1801E36F84}" type="presParOf" srcId="{59D46D7C-1D49-48EE-8E27-460670D65832}" destId="{D7E369B1-C1FF-48E4-9312-5FF7F64A6630}" srcOrd="1" destOrd="0" presId="urn:microsoft.com/office/officeart/2005/8/layout/lProcess3"/>
    <dgm:cxn modelId="{A3A29511-C3A1-4840-B516-3A298130FB0D}" type="presParOf" srcId="{59D46D7C-1D49-48EE-8E27-460670D65832}" destId="{AB221D9A-7F37-4CAE-AD4A-F7B2EE76FEFF}" srcOrd="2" destOrd="0" presId="urn:microsoft.com/office/officeart/2005/8/layout/lProcess3"/>
    <dgm:cxn modelId="{A53F8148-49C9-49E9-95E7-ED2EBCBFF788}" type="presParOf" srcId="{59D46D7C-1D49-48EE-8E27-460670D65832}" destId="{2769EE9E-A8E4-438A-84A0-4AAFB0A6BEA7}" srcOrd="3" destOrd="0" presId="urn:microsoft.com/office/officeart/2005/8/layout/lProcess3"/>
    <dgm:cxn modelId="{E7AABAF3-A340-4382-90F1-5F77FA1E1311}" type="presParOf" srcId="{59D46D7C-1D49-48EE-8E27-460670D65832}" destId="{3C02ABC0-7D33-441C-AC29-602574AACD69}" srcOrd="4" destOrd="0" presId="urn:microsoft.com/office/officeart/2005/8/layout/lProcess3"/>
    <dgm:cxn modelId="{EAC752ED-3229-421F-87E9-72A0FEC8F39D}" type="presParOf" srcId="{59D46D7C-1D49-48EE-8E27-460670D65832}" destId="{99F4903A-E4A0-4F22-8D7E-EC2F148B1BF6}" srcOrd="5" destOrd="0" presId="urn:microsoft.com/office/officeart/2005/8/layout/lProcess3"/>
    <dgm:cxn modelId="{0E4B8075-5B2F-4A52-A35E-6955962EDFB4}" type="presParOf" srcId="{59D46D7C-1D49-48EE-8E27-460670D65832}" destId="{5911DBFA-F4D6-4978-B5B3-9802DED67E7B}" srcOrd="6" destOrd="0" presId="urn:microsoft.com/office/officeart/2005/8/layout/lProcess3"/>
    <dgm:cxn modelId="{067D256C-6602-4BD3-A68F-755E9CDA1173}" type="presParOf" srcId="{59D46D7C-1D49-48EE-8E27-460670D65832}" destId="{D740A910-8DA6-44F8-8ED7-0C498947549E}" srcOrd="7" destOrd="0" presId="urn:microsoft.com/office/officeart/2005/8/layout/lProcess3"/>
    <dgm:cxn modelId="{FCD472C3-A702-4399-A205-4DEFCE1600B1}" type="presParOf" srcId="{59D46D7C-1D49-48EE-8E27-460670D65832}" destId="{09080E76-2DC4-4372-84BC-05C05B395057}" srcOrd="8"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19EB6-D866-42A8-B4F8-49C4A18BE19A}">
      <dsp:nvSpPr>
        <dsp:cNvPr id="0" name=""/>
        <dsp:cNvSpPr/>
      </dsp:nvSpPr>
      <dsp:spPr>
        <a:xfrm>
          <a:off x="1312" y="1676032"/>
          <a:ext cx="2621186" cy="1048474"/>
        </a:xfrm>
        <a:prstGeom prst="chevron">
          <a:avLst/>
        </a:prstGeom>
        <a:solidFill>
          <a:srgbClr val="02BAB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Planejamento</a:t>
          </a:r>
        </a:p>
      </dsp:txBody>
      <dsp:txXfrm>
        <a:off x="525549" y="1676032"/>
        <a:ext cx="1572712" cy="1048474"/>
      </dsp:txXfrm>
    </dsp:sp>
    <dsp:sp modelId="{AB221D9A-7F37-4CAE-AD4A-F7B2EE76FEFF}">
      <dsp:nvSpPr>
        <dsp:cNvPr id="0" name=""/>
        <dsp:cNvSpPr/>
      </dsp:nvSpPr>
      <dsp:spPr>
        <a:xfrm>
          <a:off x="2281745" y="1765152"/>
          <a:ext cx="2175585" cy="870234"/>
        </a:xfrm>
        <a:prstGeom prst="chevron">
          <a:avLst/>
        </a:prstGeom>
        <a:solidFill>
          <a:srgbClr val="6ADBD9">
            <a:alpha val="89804"/>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rgbClr val="434343"/>
              </a:solidFill>
              <a:latin typeface="Open Sans" panose="020B0604020202020204" charset="0"/>
              <a:ea typeface="Open Sans" panose="020B0604020202020204" charset="0"/>
              <a:cs typeface="Open Sans" panose="020B0604020202020204" charset="0"/>
            </a:rPr>
            <a:t>Análise Exploratória</a:t>
          </a:r>
        </a:p>
      </dsp:txBody>
      <dsp:txXfrm>
        <a:off x="2716862" y="1765152"/>
        <a:ext cx="1305351" cy="870234"/>
      </dsp:txXfrm>
    </dsp:sp>
    <dsp:sp modelId="{3C02ABC0-7D33-441C-AC29-602574AACD69}">
      <dsp:nvSpPr>
        <dsp:cNvPr id="0" name=""/>
        <dsp:cNvSpPr/>
      </dsp:nvSpPr>
      <dsp:spPr>
        <a:xfrm>
          <a:off x="4152748" y="1756363"/>
          <a:ext cx="2175585" cy="870234"/>
        </a:xfrm>
        <a:prstGeom prst="chevron">
          <a:avLst/>
        </a:prstGeom>
        <a:solidFill>
          <a:srgbClr val="CCECFF">
            <a:alpha val="89804"/>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rgbClr val="434343"/>
              </a:solidFill>
              <a:latin typeface="Open Sans" panose="020B0604020202020204" charset="0"/>
              <a:ea typeface="Open Sans" panose="020B0604020202020204" charset="0"/>
              <a:cs typeface="Open Sans" panose="020B0604020202020204" charset="0"/>
            </a:rPr>
            <a:t>Reconhecimento</a:t>
          </a:r>
        </a:p>
        <a:p>
          <a:pPr marL="0" lvl="0" indent="0" algn="ctr" defTabSz="533400">
            <a:lnSpc>
              <a:spcPct val="90000"/>
            </a:lnSpc>
            <a:spcBef>
              <a:spcPct val="0"/>
            </a:spcBef>
            <a:spcAft>
              <a:spcPct val="35000"/>
            </a:spcAft>
            <a:buNone/>
          </a:pPr>
          <a:r>
            <a:rPr lang="pt-BR" sz="1200" kern="1200" dirty="0">
              <a:solidFill>
                <a:srgbClr val="434343"/>
              </a:solidFill>
              <a:latin typeface="Open Sans" panose="020B0604020202020204" charset="0"/>
              <a:ea typeface="Open Sans" panose="020B0604020202020204" charset="0"/>
              <a:cs typeface="Open Sans" panose="020B0604020202020204" charset="0"/>
            </a:rPr>
            <a:t>De </a:t>
          </a:r>
        </a:p>
        <a:p>
          <a:pPr marL="0" lvl="0" indent="0" algn="ctr" defTabSz="533400">
            <a:lnSpc>
              <a:spcPct val="90000"/>
            </a:lnSpc>
            <a:spcBef>
              <a:spcPct val="0"/>
            </a:spcBef>
            <a:spcAft>
              <a:spcPct val="35000"/>
            </a:spcAft>
            <a:buNone/>
          </a:pPr>
          <a:r>
            <a:rPr lang="pt-BR" sz="1200" kern="1200" dirty="0">
              <a:solidFill>
                <a:srgbClr val="434343"/>
              </a:solidFill>
              <a:latin typeface="Open Sans" panose="020B0604020202020204" charset="0"/>
              <a:ea typeface="Open Sans" panose="020B0604020202020204" charset="0"/>
              <a:cs typeface="Open Sans" panose="020B0604020202020204" charset="0"/>
            </a:rPr>
            <a:t>Faces</a:t>
          </a:r>
        </a:p>
      </dsp:txBody>
      <dsp:txXfrm>
        <a:off x="4587865" y="1756363"/>
        <a:ext cx="1305351" cy="870234"/>
      </dsp:txXfrm>
    </dsp:sp>
    <dsp:sp modelId="{5911DBFA-F4D6-4978-B5B3-9802DED67E7B}">
      <dsp:nvSpPr>
        <dsp:cNvPr id="0" name=""/>
        <dsp:cNvSpPr/>
      </dsp:nvSpPr>
      <dsp:spPr>
        <a:xfrm>
          <a:off x="6023751" y="1765152"/>
          <a:ext cx="2175585" cy="870234"/>
        </a:xfrm>
        <a:prstGeom prst="chevron">
          <a:avLst/>
        </a:prstGeom>
        <a:solidFill>
          <a:schemeClr val="bg1">
            <a:lumMod val="65000"/>
            <a:alpha val="89804"/>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rgbClr val="434343"/>
              </a:solidFill>
              <a:latin typeface="Open Sans" panose="020B0604020202020204" charset="0"/>
              <a:ea typeface="Open Sans" panose="020B0604020202020204" charset="0"/>
              <a:cs typeface="Open Sans" panose="020B0604020202020204" charset="0"/>
            </a:rPr>
            <a:t>Modelos de Classificação</a:t>
          </a:r>
          <a:endParaRPr lang="pt-BR" sz="1200" kern="1200" dirty="0">
            <a:latin typeface="Open Sans" panose="020B0604020202020204" charset="0"/>
            <a:ea typeface="Open Sans" panose="020B0604020202020204" charset="0"/>
            <a:cs typeface="Open Sans" panose="020B0604020202020204" charset="0"/>
          </a:endParaRPr>
        </a:p>
      </dsp:txBody>
      <dsp:txXfrm>
        <a:off x="6458868" y="1765152"/>
        <a:ext cx="1305351" cy="870234"/>
      </dsp:txXfrm>
    </dsp:sp>
    <dsp:sp modelId="{09080E76-2DC4-4372-84BC-05C05B395057}">
      <dsp:nvSpPr>
        <dsp:cNvPr id="0" name=""/>
        <dsp:cNvSpPr/>
      </dsp:nvSpPr>
      <dsp:spPr>
        <a:xfrm>
          <a:off x="7894754" y="1765152"/>
          <a:ext cx="2175585" cy="870234"/>
        </a:xfrm>
        <a:prstGeom prst="chevron">
          <a:avLst/>
        </a:prstGeom>
        <a:solidFill>
          <a:srgbClr val="434343">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Conclusões</a:t>
          </a:r>
        </a:p>
      </dsp:txBody>
      <dsp:txXfrm>
        <a:off x="8329871" y="1765152"/>
        <a:ext cx="1305351" cy="8702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19EB6-D866-42A8-B4F8-49C4A18BE19A}">
      <dsp:nvSpPr>
        <dsp:cNvPr id="0" name=""/>
        <dsp:cNvSpPr/>
      </dsp:nvSpPr>
      <dsp:spPr>
        <a:xfrm>
          <a:off x="1312" y="1676032"/>
          <a:ext cx="2621186" cy="1048474"/>
        </a:xfrm>
        <a:prstGeom prst="chevron">
          <a:avLst/>
        </a:prstGeom>
        <a:solidFill>
          <a:srgbClr val="02BAB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Planejamento</a:t>
          </a:r>
        </a:p>
      </dsp:txBody>
      <dsp:txXfrm>
        <a:off x="525549" y="1676032"/>
        <a:ext cx="1572712" cy="1048474"/>
      </dsp:txXfrm>
    </dsp:sp>
    <dsp:sp modelId="{AB221D9A-7F37-4CAE-AD4A-F7B2EE76FEFF}">
      <dsp:nvSpPr>
        <dsp:cNvPr id="0" name=""/>
        <dsp:cNvSpPr/>
      </dsp:nvSpPr>
      <dsp:spPr>
        <a:xfrm>
          <a:off x="2281745"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Análise Exploratória</a:t>
          </a:r>
        </a:p>
      </dsp:txBody>
      <dsp:txXfrm>
        <a:off x="2716862" y="1765152"/>
        <a:ext cx="1305351" cy="870234"/>
      </dsp:txXfrm>
    </dsp:sp>
    <dsp:sp modelId="{3C02ABC0-7D33-441C-AC29-602574AACD69}">
      <dsp:nvSpPr>
        <dsp:cNvPr id="0" name=""/>
        <dsp:cNvSpPr/>
      </dsp:nvSpPr>
      <dsp:spPr>
        <a:xfrm>
          <a:off x="4152748"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Reconhecimento</a:t>
          </a:r>
        </a:p>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De </a:t>
          </a:r>
        </a:p>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Faces</a:t>
          </a:r>
        </a:p>
      </dsp:txBody>
      <dsp:txXfrm>
        <a:off x="4587865" y="1765152"/>
        <a:ext cx="1305351" cy="870234"/>
      </dsp:txXfrm>
    </dsp:sp>
    <dsp:sp modelId="{5911DBFA-F4D6-4978-B5B3-9802DED67E7B}">
      <dsp:nvSpPr>
        <dsp:cNvPr id="0" name=""/>
        <dsp:cNvSpPr/>
      </dsp:nvSpPr>
      <dsp:spPr>
        <a:xfrm>
          <a:off x="6023751"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Modelos de Classificação</a:t>
          </a:r>
        </a:p>
      </dsp:txBody>
      <dsp:txXfrm>
        <a:off x="6458868" y="1765152"/>
        <a:ext cx="1305351" cy="870234"/>
      </dsp:txXfrm>
    </dsp:sp>
    <dsp:sp modelId="{09080E76-2DC4-4372-84BC-05C05B395057}">
      <dsp:nvSpPr>
        <dsp:cNvPr id="0" name=""/>
        <dsp:cNvSpPr/>
      </dsp:nvSpPr>
      <dsp:spPr>
        <a:xfrm>
          <a:off x="7894754"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Conclusões</a:t>
          </a:r>
        </a:p>
      </dsp:txBody>
      <dsp:txXfrm>
        <a:off x="8329871" y="1765152"/>
        <a:ext cx="1305351" cy="8702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3123B3-FE58-41BB-A570-383EAE9B940F}">
      <dsp:nvSpPr>
        <dsp:cNvPr id="0" name=""/>
        <dsp:cNvSpPr/>
      </dsp:nvSpPr>
      <dsp:spPr>
        <a:xfrm>
          <a:off x="4918189" y="915189"/>
          <a:ext cx="1955594" cy="2826446"/>
        </a:xfrm>
        <a:custGeom>
          <a:avLst/>
          <a:gdLst/>
          <a:ahLst/>
          <a:cxnLst/>
          <a:rect l="0" t="0" r="0" b="0"/>
          <a:pathLst>
            <a:path>
              <a:moveTo>
                <a:pt x="0" y="0"/>
              </a:moveTo>
              <a:lnTo>
                <a:pt x="0" y="2456263"/>
              </a:lnTo>
              <a:lnTo>
                <a:pt x="1955594" y="2456263"/>
              </a:lnTo>
              <a:lnTo>
                <a:pt x="1955594" y="2826446"/>
              </a:lnTo>
            </a:path>
          </a:pathLst>
        </a:custGeom>
        <a:noFill/>
        <a:ln w="12700" cap="flat" cmpd="sng" algn="ctr">
          <a:solidFill>
            <a:srgbClr val="6ADBD9"/>
          </a:solidFill>
          <a:prstDash val="solid"/>
          <a:miter lim="800000"/>
        </a:ln>
        <a:effectLst/>
      </dsp:spPr>
      <dsp:style>
        <a:lnRef idx="2">
          <a:scrgbClr r="0" g="0" b="0"/>
        </a:lnRef>
        <a:fillRef idx="0">
          <a:scrgbClr r="0" g="0" b="0"/>
        </a:fillRef>
        <a:effectRef idx="0">
          <a:scrgbClr r="0" g="0" b="0"/>
        </a:effectRef>
        <a:fontRef idx="minor"/>
      </dsp:style>
    </dsp:sp>
    <dsp:sp modelId="{EB05C9DE-7C9F-4C5A-AED7-A6FDA71F5DC7}">
      <dsp:nvSpPr>
        <dsp:cNvPr id="0" name=""/>
        <dsp:cNvSpPr/>
      </dsp:nvSpPr>
      <dsp:spPr>
        <a:xfrm>
          <a:off x="2568991" y="915189"/>
          <a:ext cx="2349197" cy="1088754"/>
        </a:xfrm>
        <a:custGeom>
          <a:avLst/>
          <a:gdLst/>
          <a:ahLst/>
          <a:cxnLst/>
          <a:rect l="0" t="0" r="0" b="0"/>
          <a:pathLst>
            <a:path>
              <a:moveTo>
                <a:pt x="2349197" y="0"/>
              </a:moveTo>
              <a:lnTo>
                <a:pt x="2349197" y="718571"/>
              </a:lnTo>
              <a:lnTo>
                <a:pt x="0" y="718571"/>
              </a:lnTo>
              <a:lnTo>
                <a:pt x="0" y="1088754"/>
              </a:lnTo>
            </a:path>
          </a:pathLst>
        </a:custGeom>
        <a:noFill/>
        <a:ln w="12700" cap="flat" cmpd="sng" algn="ctr">
          <a:solidFill>
            <a:srgbClr val="6ADBD9"/>
          </a:solidFill>
          <a:prstDash val="solid"/>
          <a:miter lim="800000"/>
        </a:ln>
        <a:effectLst/>
      </dsp:spPr>
      <dsp:style>
        <a:lnRef idx="2">
          <a:scrgbClr r="0" g="0" b="0"/>
        </a:lnRef>
        <a:fillRef idx="0">
          <a:scrgbClr r="0" g="0" b="0"/>
        </a:fillRef>
        <a:effectRef idx="0">
          <a:scrgbClr r="0" g="0" b="0"/>
        </a:effectRef>
        <a:fontRef idx="minor"/>
      </dsp:style>
    </dsp:sp>
    <dsp:sp modelId="{6F5EE793-C13E-4735-B47F-4CF7668958AA}">
      <dsp:nvSpPr>
        <dsp:cNvPr id="0" name=""/>
        <dsp:cNvSpPr/>
      </dsp:nvSpPr>
      <dsp:spPr>
        <a:xfrm>
          <a:off x="2920202" y="-96438"/>
          <a:ext cx="3995974" cy="1011628"/>
        </a:xfrm>
        <a:prstGeom prst="roundRect">
          <a:avLst>
            <a:gd name="adj" fmla="val 10000"/>
          </a:avLst>
        </a:prstGeom>
        <a:solidFill>
          <a:srgbClr val="6ADB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FF7EAF-2E56-4153-84E0-1D8D5C622846}">
      <dsp:nvSpPr>
        <dsp:cNvPr id="0" name=""/>
        <dsp:cNvSpPr/>
      </dsp:nvSpPr>
      <dsp:spPr>
        <a:xfrm>
          <a:off x="3364199" y="325358"/>
          <a:ext cx="3995974" cy="1011628"/>
        </a:xfrm>
        <a:prstGeom prst="roundRect">
          <a:avLst>
            <a:gd name="adj" fmla="val 10000"/>
          </a:avLst>
        </a:prstGeom>
        <a:solidFill>
          <a:schemeClr val="lt1">
            <a:alpha val="90000"/>
            <a:hueOff val="0"/>
            <a:satOff val="0"/>
            <a:lumOff val="0"/>
            <a:alphaOff val="0"/>
          </a:schemeClr>
        </a:solidFill>
        <a:ln w="12700" cap="flat" cmpd="sng" algn="ctr">
          <a:solidFill>
            <a:srgbClr val="6ADBD9"/>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pt-BR" sz="2200" b="1" kern="1200" dirty="0">
              <a:latin typeface="Open Sans" panose="020B0604020202020204"/>
            </a:rPr>
            <a:t>Etapas do Projeto</a:t>
          </a:r>
        </a:p>
      </dsp:txBody>
      <dsp:txXfrm>
        <a:off x="3393829" y="354988"/>
        <a:ext cx="3936714" cy="952368"/>
      </dsp:txXfrm>
    </dsp:sp>
    <dsp:sp modelId="{873E9F70-4B20-4DB3-8F5E-C3025408ECA0}">
      <dsp:nvSpPr>
        <dsp:cNvPr id="0" name=""/>
        <dsp:cNvSpPr/>
      </dsp:nvSpPr>
      <dsp:spPr>
        <a:xfrm>
          <a:off x="571004" y="2003943"/>
          <a:ext cx="3995974" cy="1189731"/>
        </a:xfrm>
        <a:prstGeom prst="roundRect">
          <a:avLst>
            <a:gd name="adj" fmla="val 10000"/>
          </a:avLst>
        </a:prstGeom>
        <a:solidFill>
          <a:srgbClr val="6ADB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D635FF-0B15-493E-9C1A-AEDD7F8EE5E9}">
      <dsp:nvSpPr>
        <dsp:cNvPr id="0" name=""/>
        <dsp:cNvSpPr/>
      </dsp:nvSpPr>
      <dsp:spPr>
        <a:xfrm>
          <a:off x="1015001" y="2425740"/>
          <a:ext cx="3995974" cy="1189731"/>
        </a:xfrm>
        <a:prstGeom prst="roundRect">
          <a:avLst>
            <a:gd name="adj" fmla="val 10000"/>
          </a:avLst>
        </a:prstGeom>
        <a:solidFill>
          <a:schemeClr val="lt1">
            <a:alpha val="90000"/>
            <a:hueOff val="0"/>
            <a:satOff val="0"/>
            <a:lumOff val="0"/>
            <a:alphaOff val="0"/>
          </a:schemeClr>
        </a:solidFill>
        <a:ln w="12700" cap="flat" cmpd="sng" algn="ctr">
          <a:solidFill>
            <a:srgbClr val="6ADBD9"/>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pt-BR" sz="2200" b="1" kern="1200" dirty="0">
              <a:latin typeface="Open Sans" panose="020B0604020202020204"/>
            </a:rPr>
            <a:t>1 – Identificar rostos</a:t>
          </a:r>
        </a:p>
      </dsp:txBody>
      <dsp:txXfrm>
        <a:off x="1049847" y="2460586"/>
        <a:ext cx="3926282" cy="1120039"/>
      </dsp:txXfrm>
    </dsp:sp>
    <dsp:sp modelId="{BCD63FBE-59F2-4355-92A2-92408BF2B02B}">
      <dsp:nvSpPr>
        <dsp:cNvPr id="0" name=""/>
        <dsp:cNvSpPr/>
      </dsp:nvSpPr>
      <dsp:spPr>
        <a:xfrm>
          <a:off x="4875796" y="3741635"/>
          <a:ext cx="3995974" cy="1457812"/>
        </a:xfrm>
        <a:prstGeom prst="roundRect">
          <a:avLst>
            <a:gd name="adj" fmla="val 10000"/>
          </a:avLst>
        </a:prstGeom>
        <a:solidFill>
          <a:srgbClr val="6ADBD9"/>
        </a:solidFill>
        <a:ln w="12700" cap="flat" cmpd="sng" algn="ctr">
          <a:solidFill>
            <a:srgbClr val="6ADBD9"/>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F5870E-6834-42C1-985E-90C096BD4E11}">
      <dsp:nvSpPr>
        <dsp:cNvPr id="0" name=""/>
        <dsp:cNvSpPr/>
      </dsp:nvSpPr>
      <dsp:spPr>
        <a:xfrm>
          <a:off x="5319793" y="4163432"/>
          <a:ext cx="3995974" cy="1457812"/>
        </a:xfrm>
        <a:prstGeom prst="roundRect">
          <a:avLst>
            <a:gd name="adj" fmla="val 10000"/>
          </a:avLst>
        </a:prstGeom>
        <a:solidFill>
          <a:schemeClr val="lt1">
            <a:alpha val="90000"/>
            <a:hueOff val="0"/>
            <a:satOff val="0"/>
            <a:lumOff val="0"/>
            <a:alphaOff val="0"/>
          </a:schemeClr>
        </a:solidFill>
        <a:ln w="12700" cap="flat" cmpd="sng" algn="ctr">
          <a:solidFill>
            <a:srgbClr val="6ADBD9"/>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pt-BR" sz="1800" b="1" kern="1200" dirty="0">
              <a:latin typeface="Open Sans" panose="020B0604020202020204"/>
            </a:rPr>
            <a:t>2 – Identificar o uso da máscara (correto, incorreto e sem uso)</a:t>
          </a:r>
        </a:p>
      </dsp:txBody>
      <dsp:txXfrm>
        <a:off x="5362491" y="4206130"/>
        <a:ext cx="3910578" cy="13724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19EB6-D866-42A8-B4F8-49C4A18BE19A}">
      <dsp:nvSpPr>
        <dsp:cNvPr id="0" name=""/>
        <dsp:cNvSpPr/>
      </dsp:nvSpPr>
      <dsp:spPr>
        <a:xfrm>
          <a:off x="1865290" y="1684829"/>
          <a:ext cx="2621186" cy="1048474"/>
        </a:xfrm>
        <a:prstGeom prst="chevron">
          <a:avLst/>
        </a:prstGeom>
        <a:solidFill>
          <a:srgbClr val="6ADB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Análise Exploratória </a:t>
          </a:r>
        </a:p>
      </dsp:txBody>
      <dsp:txXfrm>
        <a:off x="2389527" y="1684829"/>
        <a:ext cx="1572712" cy="1048474"/>
      </dsp:txXfrm>
    </dsp:sp>
    <dsp:sp modelId="{AB221D9A-7F37-4CAE-AD4A-F7B2EE76FEFF}">
      <dsp:nvSpPr>
        <dsp:cNvPr id="0" name=""/>
        <dsp:cNvSpPr/>
      </dsp:nvSpPr>
      <dsp:spPr>
        <a:xfrm>
          <a:off x="96674" y="177394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Planejamento</a:t>
          </a:r>
        </a:p>
      </dsp:txBody>
      <dsp:txXfrm>
        <a:off x="531791" y="1773942"/>
        <a:ext cx="1305351" cy="870234"/>
      </dsp:txXfrm>
    </dsp:sp>
    <dsp:sp modelId="{3C02ABC0-7D33-441C-AC29-602574AACD69}">
      <dsp:nvSpPr>
        <dsp:cNvPr id="0" name=""/>
        <dsp:cNvSpPr/>
      </dsp:nvSpPr>
      <dsp:spPr>
        <a:xfrm>
          <a:off x="4152748"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Reconhecimento</a:t>
          </a:r>
        </a:p>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De </a:t>
          </a:r>
        </a:p>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Faces</a:t>
          </a:r>
        </a:p>
      </dsp:txBody>
      <dsp:txXfrm>
        <a:off x="4587865" y="1765152"/>
        <a:ext cx="1305351" cy="870234"/>
      </dsp:txXfrm>
    </dsp:sp>
    <dsp:sp modelId="{5911DBFA-F4D6-4978-B5B3-9802DED67E7B}">
      <dsp:nvSpPr>
        <dsp:cNvPr id="0" name=""/>
        <dsp:cNvSpPr/>
      </dsp:nvSpPr>
      <dsp:spPr>
        <a:xfrm>
          <a:off x="6023751"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Modelos de Classificação</a:t>
          </a:r>
        </a:p>
      </dsp:txBody>
      <dsp:txXfrm>
        <a:off x="6458868" y="1765152"/>
        <a:ext cx="1305351" cy="870234"/>
      </dsp:txXfrm>
    </dsp:sp>
    <dsp:sp modelId="{09080E76-2DC4-4372-84BC-05C05B395057}">
      <dsp:nvSpPr>
        <dsp:cNvPr id="0" name=""/>
        <dsp:cNvSpPr/>
      </dsp:nvSpPr>
      <dsp:spPr>
        <a:xfrm>
          <a:off x="7894754"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Conclusões</a:t>
          </a:r>
        </a:p>
      </dsp:txBody>
      <dsp:txXfrm>
        <a:off x="8329871" y="1765152"/>
        <a:ext cx="1305351" cy="8702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19EB6-D866-42A8-B4F8-49C4A18BE19A}">
      <dsp:nvSpPr>
        <dsp:cNvPr id="0" name=""/>
        <dsp:cNvSpPr/>
      </dsp:nvSpPr>
      <dsp:spPr>
        <a:xfrm>
          <a:off x="3733751" y="1677762"/>
          <a:ext cx="2621186" cy="1048474"/>
        </a:xfrm>
        <a:prstGeom prst="chevron">
          <a:avLst/>
        </a:prstGeom>
        <a:solidFill>
          <a:srgbClr val="6ADB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Reconhecimento</a:t>
          </a:r>
        </a:p>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De </a:t>
          </a:r>
        </a:p>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Faces</a:t>
          </a:r>
        </a:p>
      </dsp:txBody>
      <dsp:txXfrm>
        <a:off x="4257988" y="1677762"/>
        <a:ext cx="1572712" cy="1048474"/>
      </dsp:txXfrm>
    </dsp:sp>
    <dsp:sp modelId="{AB221D9A-7F37-4CAE-AD4A-F7B2EE76FEFF}">
      <dsp:nvSpPr>
        <dsp:cNvPr id="0" name=""/>
        <dsp:cNvSpPr/>
      </dsp:nvSpPr>
      <dsp:spPr>
        <a:xfrm>
          <a:off x="96674" y="177394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Planejamento</a:t>
          </a:r>
        </a:p>
      </dsp:txBody>
      <dsp:txXfrm>
        <a:off x="531791" y="1773942"/>
        <a:ext cx="1305351" cy="870234"/>
      </dsp:txXfrm>
    </dsp:sp>
    <dsp:sp modelId="{3C02ABC0-7D33-441C-AC29-602574AACD69}">
      <dsp:nvSpPr>
        <dsp:cNvPr id="0" name=""/>
        <dsp:cNvSpPr/>
      </dsp:nvSpPr>
      <dsp:spPr>
        <a:xfrm>
          <a:off x="1963456" y="1778345"/>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Análise Exploratória </a:t>
          </a:r>
        </a:p>
      </dsp:txBody>
      <dsp:txXfrm>
        <a:off x="2398573" y="1778345"/>
        <a:ext cx="1305351" cy="870234"/>
      </dsp:txXfrm>
    </dsp:sp>
    <dsp:sp modelId="{5911DBFA-F4D6-4978-B5B3-9802DED67E7B}">
      <dsp:nvSpPr>
        <dsp:cNvPr id="0" name=""/>
        <dsp:cNvSpPr/>
      </dsp:nvSpPr>
      <dsp:spPr>
        <a:xfrm>
          <a:off x="6041292"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Treinar </a:t>
          </a:r>
        </a:p>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Modelos</a:t>
          </a:r>
        </a:p>
      </dsp:txBody>
      <dsp:txXfrm>
        <a:off x="6476409" y="1765152"/>
        <a:ext cx="1305351" cy="870234"/>
      </dsp:txXfrm>
    </dsp:sp>
    <dsp:sp modelId="{09080E76-2DC4-4372-84BC-05C05B395057}">
      <dsp:nvSpPr>
        <dsp:cNvPr id="0" name=""/>
        <dsp:cNvSpPr/>
      </dsp:nvSpPr>
      <dsp:spPr>
        <a:xfrm>
          <a:off x="7894754"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Conclusões</a:t>
          </a:r>
        </a:p>
      </dsp:txBody>
      <dsp:txXfrm>
        <a:off x="8329871" y="1765152"/>
        <a:ext cx="1305351" cy="87023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19EB6-D866-42A8-B4F8-49C4A18BE19A}">
      <dsp:nvSpPr>
        <dsp:cNvPr id="0" name=""/>
        <dsp:cNvSpPr/>
      </dsp:nvSpPr>
      <dsp:spPr>
        <a:xfrm>
          <a:off x="5599014" y="1684441"/>
          <a:ext cx="2621186" cy="1048474"/>
        </a:xfrm>
        <a:prstGeom prst="chevron">
          <a:avLst/>
        </a:prstGeom>
        <a:solidFill>
          <a:srgbClr val="6ADB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Treinamento</a:t>
          </a:r>
        </a:p>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de </a:t>
          </a:r>
        </a:p>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Modelos</a:t>
          </a:r>
        </a:p>
      </dsp:txBody>
      <dsp:txXfrm>
        <a:off x="6123251" y="1684441"/>
        <a:ext cx="1572712" cy="1048474"/>
      </dsp:txXfrm>
    </dsp:sp>
    <dsp:sp modelId="{AB221D9A-7F37-4CAE-AD4A-F7B2EE76FEFF}">
      <dsp:nvSpPr>
        <dsp:cNvPr id="0" name=""/>
        <dsp:cNvSpPr/>
      </dsp:nvSpPr>
      <dsp:spPr>
        <a:xfrm>
          <a:off x="96674" y="177394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Planejamento</a:t>
          </a:r>
        </a:p>
      </dsp:txBody>
      <dsp:txXfrm>
        <a:off x="531791" y="1773942"/>
        <a:ext cx="1305351" cy="870234"/>
      </dsp:txXfrm>
    </dsp:sp>
    <dsp:sp modelId="{3C02ABC0-7D33-441C-AC29-602574AACD69}">
      <dsp:nvSpPr>
        <dsp:cNvPr id="0" name=""/>
        <dsp:cNvSpPr/>
      </dsp:nvSpPr>
      <dsp:spPr>
        <a:xfrm>
          <a:off x="1963456" y="1778345"/>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Análise Exploratória </a:t>
          </a:r>
        </a:p>
      </dsp:txBody>
      <dsp:txXfrm>
        <a:off x="2398573" y="1778345"/>
        <a:ext cx="1305351" cy="870234"/>
      </dsp:txXfrm>
    </dsp:sp>
    <dsp:sp modelId="{5911DBFA-F4D6-4978-B5B3-9802DED67E7B}">
      <dsp:nvSpPr>
        <dsp:cNvPr id="0" name=""/>
        <dsp:cNvSpPr/>
      </dsp:nvSpPr>
      <dsp:spPr>
        <a:xfrm>
          <a:off x="3816816" y="1778345"/>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Reconhecimento</a:t>
          </a:r>
        </a:p>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De </a:t>
          </a:r>
        </a:p>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Faces</a:t>
          </a:r>
        </a:p>
      </dsp:txBody>
      <dsp:txXfrm>
        <a:off x="4251933" y="1778345"/>
        <a:ext cx="1305351" cy="870234"/>
      </dsp:txXfrm>
    </dsp:sp>
    <dsp:sp modelId="{09080E76-2DC4-4372-84BC-05C05B395057}">
      <dsp:nvSpPr>
        <dsp:cNvPr id="0" name=""/>
        <dsp:cNvSpPr/>
      </dsp:nvSpPr>
      <dsp:spPr>
        <a:xfrm>
          <a:off x="7894754"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Conclusões</a:t>
          </a:r>
        </a:p>
      </dsp:txBody>
      <dsp:txXfrm>
        <a:off x="8329871" y="1765152"/>
        <a:ext cx="1305351" cy="870234"/>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Open Sans" panose="020B0604020202020204"/>
              </a:defRPr>
            </a:lvl1pPr>
          </a:lstStyle>
          <a:p>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Open Sans" panose="020B0604020202020204"/>
              </a:defRPr>
            </a:lvl1pPr>
          </a:lstStyle>
          <a:p>
            <a:fld id="{741C0E9A-CAF1-44BA-8C98-5BE835AC7B3C}" type="datetimeFigureOut">
              <a:rPr lang="pt-BR" smtClean="0"/>
              <a:pPr/>
              <a:t>17/10/2020</a:t>
            </a:fld>
            <a:endParaRPr lang="pt-BR" dirty="0"/>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Open Sans" panose="020B0604020202020204"/>
              </a:defRPr>
            </a:lvl1pPr>
          </a:lstStyle>
          <a:p>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Open Sans" panose="020B0604020202020204"/>
              </a:defRPr>
            </a:lvl1pPr>
          </a:lstStyle>
          <a:p>
            <a:fld id="{4A3CCD0D-6437-4073-8960-8BC5F3D1E700}" type="slidenum">
              <a:rPr lang="pt-BR" smtClean="0"/>
              <a:pPr/>
              <a:t>‹nº›</a:t>
            </a:fld>
            <a:endParaRPr lang="pt-BR" dirty="0"/>
          </a:p>
        </p:txBody>
      </p:sp>
    </p:spTree>
    <p:extLst>
      <p:ext uri="{BB962C8B-B14F-4D97-AF65-F5344CB8AC3E}">
        <p14:creationId xmlns:p14="http://schemas.microsoft.com/office/powerpoint/2010/main" val="2751402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Open Sans" panose="020B0604020202020204"/>
        <a:ea typeface="+mn-ea"/>
        <a:cs typeface="+mn-cs"/>
      </a:defRPr>
    </a:lvl1pPr>
    <a:lvl2pPr marL="457200" algn="l" defTabSz="914400" rtl="0" eaLnBrk="1" latinLnBrk="0" hangingPunct="1">
      <a:defRPr sz="1200" kern="1200">
        <a:solidFill>
          <a:schemeClr val="tx1"/>
        </a:solidFill>
        <a:latin typeface="Open Sans" panose="020B0604020202020204"/>
        <a:ea typeface="+mn-ea"/>
        <a:cs typeface="+mn-cs"/>
      </a:defRPr>
    </a:lvl2pPr>
    <a:lvl3pPr marL="914400" algn="l" defTabSz="914400" rtl="0" eaLnBrk="1" latinLnBrk="0" hangingPunct="1">
      <a:defRPr sz="1200" kern="1200">
        <a:solidFill>
          <a:schemeClr val="tx1"/>
        </a:solidFill>
        <a:latin typeface="Open Sans" panose="020B0604020202020204"/>
        <a:ea typeface="+mn-ea"/>
        <a:cs typeface="+mn-cs"/>
      </a:defRPr>
    </a:lvl3pPr>
    <a:lvl4pPr marL="1371600" algn="l" defTabSz="914400" rtl="0" eaLnBrk="1" latinLnBrk="0" hangingPunct="1">
      <a:defRPr sz="1200" kern="1200">
        <a:solidFill>
          <a:schemeClr val="tx1"/>
        </a:solidFill>
        <a:latin typeface="Open Sans" panose="020B0604020202020204"/>
        <a:ea typeface="+mn-ea"/>
        <a:cs typeface="+mn-cs"/>
      </a:defRPr>
    </a:lvl4pPr>
    <a:lvl5pPr marL="1828800" algn="l" defTabSz="914400" rtl="0" eaLnBrk="1" latinLnBrk="0" hangingPunct="1">
      <a:defRPr sz="1200" kern="1200">
        <a:solidFill>
          <a:schemeClr val="tx1"/>
        </a:solidFill>
        <a:latin typeface="Open Sans" panose="020B0604020202020204"/>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8716AE-B139-4AEF-8AC5-FCA3837D9D78}"/>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2A8FC99-B924-4CC8-9782-1BAEFC5F50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2CC39956-4D72-4527-A3D7-467AF2D5FE71}"/>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071233BF-578A-495E-A4DD-0F516A97FA24}"/>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CCABF1AF-51DC-4F1D-B6A9-EDC61394C36E}"/>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72212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4E4ECA-2699-4B8A-AEA5-677DE68F8FC3}"/>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AD8FA993-DD33-4CF5-81E9-3DE9350B6716}"/>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A948360-43C2-4AFA-85D0-9C25F159F447}"/>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B6AF7F78-02C3-4A92-80CE-B8D52A58E809}"/>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186E441C-F96D-47CB-A6A8-0A95EA502902}"/>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574248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1B4729D-8C1B-4D23-AF52-8E9140BB1BB5}"/>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C2078809-54C6-4997-9CD5-3DB83AE275E4}"/>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66F528E-0847-46D4-8041-49A698676288}"/>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71C899A7-9A4A-4159-82DF-C862B9D67091}"/>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F065081D-8656-4AC8-8D85-B2E8626046C4}"/>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8602583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pic>
        <p:nvPicPr>
          <p:cNvPr id="11" name="Google Shape;11;p2"/>
          <p:cNvPicPr preferRelativeResize="0"/>
          <p:nvPr/>
        </p:nvPicPr>
        <p:blipFill>
          <a:blip r:embed="rId2">
            <a:alphaModFix/>
          </a:blip>
          <a:stretch>
            <a:fillRect/>
          </a:stretch>
        </p:blipFill>
        <p:spPr>
          <a:xfrm flipH="1">
            <a:off x="6864266" y="2851300"/>
            <a:ext cx="5292001" cy="3976168"/>
          </a:xfrm>
          <a:prstGeom prst="rect">
            <a:avLst/>
          </a:prstGeom>
          <a:noFill/>
          <a:ln>
            <a:noFill/>
          </a:ln>
        </p:spPr>
      </p:pic>
      <p:pic>
        <p:nvPicPr>
          <p:cNvPr id="12" name="Google Shape;12;p2"/>
          <p:cNvPicPr preferRelativeResize="0"/>
          <p:nvPr/>
        </p:nvPicPr>
        <p:blipFill rotWithShape="1">
          <a:blip r:embed="rId3">
            <a:alphaModFix/>
          </a:blip>
          <a:srcRect t="44000" b="27799"/>
          <a:stretch/>
        </p:blipFill>
        <p:spPr>
          <a:xfrm>
            <a:off x="8899534" y="5661634"/>
            <a:ext cx="4099767" cy="1156133"/>
          </a:xfrm>
          <a:prstGeom prst="rect">
            <a:avLst/>
          </a:prstGeom>
          <a:noFill/>
          <a:ln>
            <a:noFill/>
          </a:ln>
        </p:spPr>
      </p:pic>
      <p:sp>
        <p:nvSpPr>
          <p:cNvPr id="13" name="Google Shape;13;p2"/>
          <p:cNvSpPr/>
          <p:nvPr/>
        </p:nvSpPr>
        <p:spPr>
          <a:xfrm>
            <a:off x="-33" y="-92267"/>
            <a:ext cx="12192000" cy="169200"/>
          </a:xfrm>
          <a:prstGeom prst="rect">
            <a:avLst/>
          </a:prstGeom>
          <a:solidFill>
            <a:srgbClr val="6ADBD9"/>
          </a:solidFill>
          <a:ln w="9525" cap="flat" cmpd="sng">
            <a:solidFill>
              <a:srgbClr val="6ADB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latin typeface="Open Sans" panose="020B0604020202020204"/>
            </a:endParaRPr>
          </a:p>
        </p:txBody>
      </p:sp>
    </p:spTree>
    <p:extLst>
      <p:ext uri="{BB962C8B-B14F-4D97-AF65-F5344CB8AC3E}">
        <p14:creationId xmlns:p14="http://schemas.microsoft.com/office/powerpoint/2010/main" val="13918829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9" name="Google Shape;19;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dirty="0"/>
          </a:p>
        </p:txBody>
      </p:sp>
      <p:sp>
        <p:nvSpPr>
          <p:cNvPr id="20" name="Google Shape;20;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36639540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23" name="Google Shape;23;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dirty="0"/>
          </a:p>
        </p:txBody>
      </p:sp>
      <p:sp>
        <p:nvSpPr>
          <p:cNvPr id="24" name="Google Shape;24;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dirty="0"/>
          </a:p>
        </p:txBody>
      </p:sp>
      <p:sp>
        <p:nvSpPr>
          <p:cNvPr id="25" name="Google Shape;25;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24923189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28" name="Google Shape;28;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26315157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dirty="0"/>
          </a:p>
        </p:txBody>
      </p:sp>
      <p:sp>
        <p:nvSpPr>
          <p:cNvPr id="31" name="Google Shape;31;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dirty="0"/>
          </a:p>
        </p:txBody>
      </p:sp>
      <p:sp>
        <p:nvSpPr>
          <p:cNvPr id="32" name="Google Shape;32;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12893764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dirty="0"/>
          </a:p>
        </p:txBody>
      </p:sp>
      <p:sp>
        <p:nvSpPr>
          <p:cNvPr id="35" name="Google Shape;35;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10787024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6"/>
        <p:cNvGrpSpPr/>
        <p:nvPr/>
      </p:nvGrpSpPr>
      <p:grpSpPr>
        <a:xfrm>
          <a:off x="0" y="0"/>
          <a:ext cx="0" cy="0"/>
          <a:chOff x="0" y="0"/>
          <a:chExt cx="0" cy="0"/>
        </a:xfrm>
      </p:grpSpPr>
      <p:sp>
        <p:nvSpPr>
          <p:cNvPr id="37" name="Google Shape;37;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latin typeface="Open Sans" panose="020B0604020202020204"/>
            </a:endParaRPr>
          </a:p>
        </p:txBody>
      </p:sp>
      <p:sp>
        <p:nvSpPr>
          <p:cNvPr id="38" name="Google Shape;38;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dirty="0"/>
          </a:p>
        </p:txBody>
      </p:sp>
      <p:sp>
        <p:nvSpPr>
          <p:cNvPr id="39" name="Google Shape;39;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dirty="0"/>
          </a:p>
        </p:txBody>
      </p:sp>
      <p:sp>
        <p:nvSpPr>
          <p:cNvPr id="40" name="Google Shape;40;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dirty="0"/>
          </a:p>
        </p:txBody>
      </p:sp>
      <p:sp>
        <p:nvSpPr>
          <p:cNvPr id="41" name="Google Shape;41;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30561892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800"/>
              <a:buNone/>
              <a:defRPr/>
            </a:lvl1pPr>
          </a:lstStyle>
          <a:p>
            <a:endParaRPr dirty="0"/>
          </a:p>
        </p:txBody>
      </p:sp>
      <p:sp>
        <p:nvSpPr>
          <p:cNvPr id="44" name="Google Shape;44;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4036712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2D7937-05B1-4276-9BB4-06913220BCC6}"/>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DFEB13B8-6628-461E-A7DC-2E6DA8BC4248}"/>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D72D6DD-44F5-4F28-BDCA-45803BDB2FE2}"/>
              </a:ext>
            </a:extLst>
          </p:cNvPr>
          <p:cNvSpPr>
            <a:spLocks noGrp="1"/>
          </p:cNvSpPr>
          <p:nvPr>
            <p:ph type="dt" sz="half" idx="10"/>
          </p:nvPr>
        </p:nvSpPr>
        <p:spPr/>
        <p:txBody>
          <a:bodyPr/>
          <a:lstStyle/>
          <a:p>
            <a:r>
              <a:rPr lang="pt-BR" dirty="0"/>
              <a:t>@2020 LABDATA FIA. Copyright </a:t>
            </a:r>
            <a:r>
              <a:rPr lang="pt-BR" dirty="0" err="1"/>
              <a:t>all</a:t>
            </a:r>
            <a:r>
              <a:rPr lang="pt-BR" dirty="0"/>
              <a:t> </a:t>
            </a:r>
            <a:r>
              <a:rPr lang="pt-BR" dirty="0" err="1"/>
              <a:t>rights</a:t>
            </a:r>
            <a:r>
              <a:rPr lang="pt-BR" dirty="0"/>
              <a:t> </a:t>
            </a:r>
            <a:r>
              <a:rPr lang="pt-BR" dirty="0" err="1"/>
              <a:t>reserved</a:t>
            </a:r>
            <a:r>
              <a:rPr lang="pt-BR" dirty="0"/>
              <a:t>.</a:t>
            </a:r>
          </a:p>
        </p:txBody>
      </p:sp>
      <p:sp>
        <p:nvSpPr>
          <p:cNvPr id="5" name="Espaço Reservado para Rodapé 4">
            <a:extLst>
              <a:ext uri="{FF2B5EF4-FFF2-40B4-BE49-F238E27FC236}">
                <a16:creationId xmlns:a16="http://schemas.microsoft.com/office/drawing/2014/main" id="{A0E48BF8-21E0-4701-AFCB-C6FBB2F4D9CE}"/>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53BE8D92-1CF9-45FD-A449-2C0CE0396BDC}"/>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5934836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rPr dirty="0"/>
              <a:t>xx%</a:t>
            </a:r>
          </a:p>
        </p:txBody>
      </p:sp>
      <p:sp>
        <p:nvSpPr>
          <p:cNvPr id="47" name="Google Shape;47;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dirty="0"/>
          </a:p>
        </p:txBody>
      </p:sp>
      <p:sp>
        <p:nvSpPr>
          <p:cNvPr id="48" name="Google Shape;48;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23689297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35640774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8716AE-B139-4AEF-8AC5-FCA3837D9D78}"/>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2A8FC99-B924-4CC8-9782-1BAEFC5F50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2CC39956-4D72-4527-A3D7-467AF2D5FE71}"/>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071233BF-578A-495E-A4DD-0F516A97FA24}"/>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CCABF1AF-51DC-4F1D-B6A9-EDC61394C36E}"/>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6766428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2D7937-05B1-4276-9BB4-06913220BCC6}"/>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DFEB13B8-6628-461E-A7DC-2E6DA8BC4248}"/>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D72D6DD-44F5-4F28-BDCA-45803BDB2FE2}"/>
              </a:ext>
            </a:extLst>
          </p:cNvPr>
          <p:cNvSpPr>
            <a:spLocks noGrp="1"/>
          </p:cNvSpPr>
          <p:nvPr>
            <p:ph type="dt" sz="half" idx="10"/>
          </p:nvPr>
        </p:nvSpPr>
        <p:spPr/>
        <p:txBody>
          <a:bodyPr/>
          <a:lstStyle/>
          <a:p>
            <a:r>
              <a:rPr lang="pt-BR" dirty="0"/>
              <a:t>@2020 LABDATA FIA. Copyright </a:t>
            </a:r>
            <a:r>
              <a:rPr lang="pt-BR" dirty="0" err="1"/>
              <a:t>all</a:t>
            </a:r>
            <a:r>
              <a:rPr lang="pt-BR" dirty="0"/>
              <a:t> </a:t>
            </a:r>
            <a:r>
              <a:rPr lang="pt-BR" dirty="0" err="1"/>
              <a:t>rights</a:t>
            </a:r>
            <a:r>
              <a:rPr lang="pt-BR" dirty="0"/>
              <a:t> </a:t>
            </a:r>
            <a:r>
              <a:rPr lang="pt-BR" dirty="0" err="1"/>
              <a:t>reserved</a:t>
            </a:r>
            <a:r>
              <a:rPr lang="pt-BR" dirty="0"/>
              <a:t>.</a:t>
            </a:r>
          </a:p>
        </p:txBody>
      </p:sp>
      <p:sp>
        <p:nvSpPr>
          <p:cNvPr id="5" name="Espaço Reservado para Rodapé 4">
            <a:extLst>
              <a:ext uri="{FF2B5EF4-FFF2-40B4-BE49-F238E27FC236}">
                <a16:creationId xmlns:a16="http://schemas.microsoft.com/office/drawing/2014/main" id="{A0E48BF8-21E0-4701-AFCB-C6FBB2F4D9CE}"/>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53BE8D92-1CF9-45FD-A449-2C0CE0396BDC}"/>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4805004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B89F59-64F4-4D36-975A-A572FDDF582E}"/>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1649A5F1-4D26-4372-A429-02801E40C8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28E34B12-ACB7-4504-857C-43022E3CDB8A}"/>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55A26DBF-39EF-46CF-8F63-50BDDAABEBF6}"/>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2DA030F6-239E-46A9-A507-CFFE4262CA02}"/>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42524514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92B96D-2AF0-478F-933F-07F7CFC6452D}"/>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79416FF0-4972-444F-9596-0D3DB469F903}"/>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B62401C9-273D-4C9D-8957-984C097EEEB1}"/>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7A0911A-2DAD-480B-87F0-51A20923BA10}"/>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92189F4B-8A4F-4301-9ED9-D98F3976699E}"/>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BBFF68CA-892C-4A00-B2E2-83ADCE4A0DC3}"/>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17923075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EF6EAA-4E06-4408-B3EC-0EB395A6E87C}"/>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F6C8F12E-79BA-499C-B6F7-44001FE88A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979B9F35-DC8D-4441-8173-70108EF01394}"/>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A0B3950-5B27-4F1D-A58E-8717968AA5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3D278AB4-08CF-4C9D-9092-477BA2890D07}"/>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72D2442F-3EF2-4D4D-B104-90565C5EB228}"/>
              </a:ext>
            </a:extLst>
          </p:cNvPr>
          <p:cNvSpPr>
            <a:spLocks noGrp="1"/>
          </p:cNvSpPr>
          <p:nvPr>
            <p:ph type="dt" sz="half" idx="10"/>
          </p:nvPr>
        </p:nvSpPr>
        <p:spPr/>
        <p:txBody>
          <a:bodyPr/>
          <a:lstStyle/>
          <a:p>
            <a:r>
              <a:rPr lang="pt-BR"/>
              <a:t>@2020 FIA LABDATA. Copyright all rights reserved.</a:t>
            </a:r>
          </a:p>
        </p:txBody>
      </p:sp>
      <p:sp>
        <p:nvSpPr>
          <p:cNvPr id="8" name="Espaço Reservado para Rodapé 7">
            <a:extLst>
              <a:ext uri="{FF2B5EF4-FFF2-40B4-BE49-F238E27FC236}">
                <a16:creationId xmlns:a16="http://schemas.microsoft.com/office/drawing/2014/main" id="{0252A0B8-9F20-44DB-9508-C4AEB8319467}"/>
              </a:ext>
            </a:extLst>
          </p:cNvPr>
          <p:cNvSpPr>
            <a:spLocks noGrp="1"/>
          </p:cNvSpPr>
          <p:nvPr>
            <p:ph type="ftr" sz="quarter" idx="11"/>
          </p:nvPr>
        </p:nvSpPr>
        <p:spPr/>
        <p:txBody>
          <a:bodyPr/>
          <a:lstStyle/>
          <a:p>
            <a:r>
              <a:rPr lang="pt-BR"/>
              <a:t>labdata.fia.com.br</a:t>
            </a:r>
          </a:p>
        </p:txBody>
      </p:sp>
      <p:sp>
        <p:nvSpPr>
          <p:cNvPr id="9" name="Espaço Reservado para Número de Slide 8">
            <a:extLst>
              <a:ext uri="{FF2B5EF4-FFF2-40B4-BE49-F238E27FC236}">
                <a16:creationId xmlns:a16="http://schemas.microsoft.com/office/drawing/2014/main" id="{AA4F7A9A-8E80-4E7F-A3FC-97E9B7A0204B}"/>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38675851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2106FF-21A7-4166-8319-567BFEBA0849}"/>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66C84C2D-443B-41E7-870C-BD9061D751BE}"/>
              </a:ext>
            </a:extLst>
          </p:cNvPr>
          <p:cNvSpPr>
            <a:spLocks noGrp="1"/>
          </p:cNvSpPr>
          <p:nvPr>
            <p:ph type="dt" sz="half" idx="10"/>
          </p:nvPr>
        </p:nvSpPr>
        <p:spPr/>
        <p:txBody>
          <a:bodyPr/>
          <a:lstStyle/>
          <a:p>
            <a:r>
              <a:rPr lang="pt-BR"/>
              <a:t>@2020 FIA LABDATA. Copyright all rights reserved.</a:t>
            </a:r>
          </a:p>
        </p:txBody>
      </p:sp>
      <p:sp>
        <p:nvSpPr>
          <p:cNvPr id="4" name="Espaço Reservado para Rodapé 3">
            <a:extLst>
              <a:ext uri="{FF2B5EF4-FFF2-40B4-BE49-F238E27FC236}">
                <a16:creationId xmlns:a16="http://schemas.microsoft.com/office/drawing/2014/main" id="{CE871DBC-8C7E-4790-A074-FC7CF74FD3C4}"/>
              </a:ext>
            </a:extLst>
          </p:cNvPr>
          <p:cNvSpPr>
            <a:spLocks noGrp="1"/>
          </p:cNvSpPr>
          <p:nvPr>
            <p:ph type="ftr" sz="quarter" idx="11"/>
          </p:nvPr>
        </p:nvSpPr>
        <p:spPr/>
        <p:txBody>
          <a:bodyPr/>
          <a:lstStyle/>
          <a:p>
            <a:r>
              <a:rPr lang="pt-BR"/>
              <a:t>labdata.fia.com.br</a:t>
            </a:r>
          </a:p>
        </p:txBody>
      </p:sp>
      <p:sp>
        <p:nvSpPr>
          <p:cNvPr id="5" name="Espaço Reservado para Número de Slide 4">
            <a:extLst>
              <a:ext uri="{FF2B5EF4-FFF2-40B4-BE49-F238E27FC236}">
                <a16:creationId xmlns:a16="http://schemas.microsoft.com/office/drawing/2014/main" id="{1578BE79-9371-482D-B61E-EA546C86E6B9}"/>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531295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C6CFFAD7-E6C6-46C1-B5BB-817A54DEA51C}"/>
              </a:ext>
            </a:extLst>
          </p:cNvPr>
          <p:cNvSpPr>
            <a:spLocks noGrp="1"/>
          </p:cNvSpPr>
          <p:nvPr>
            <p:ph type="dt" sz="half" idx="10"/>
          </p:nvPr>
        </p:nvSpPr>
        <p:spPr/>
        <p:txBody>
          <a:bodyPr/>
          <a:lstStyle/>
          <a:p>
            <a:r>
              <a:rPr lang="pt-BR"/>
              <a:t>@2020 FIA LABDATA. Copyright all rights reserved.</a:t>
            </a:r>
          </a:p>
        </p:txBody>
      </p:sp>
      <p:sp>
        <p:nvSpPr>
          <p:cNvPr id="3" name="Espaço Reservado para Rodapé 2">
            <a:extLst>
              <a:ext uri="{FF2B5EF4-FFF2-40B4-BE49-F238E27FC236}">
                <a16:creationId xmlns:a16="http://schemas.microsoft.com/office/drawing/2014/main" id="{5E9A653A-9CBD-4578-9DFB-865325E6CB59}"/>
              </a:ext>
            </a:extLst>
          </p:cNvPr>
          <p:cNvSpPr>
            <a:spLocks noGrp="1"/>
          </p:cNvSpPr>
          <p:nvPr>
            <p:ph type="ftr" sz="quarter" idx="11"/>
          </p:nvPr>
        </p:nvSpPr>
        <p:spPr/>
        <p:txBody>
          <a:bodyPr/>
          <a:lstStyle/>
          <a:p>
            <a:r>
              <a:rPr lang="pt-BR"/>
              <a:t>labdata.fia.com.br</a:t>
            </a:r>
          </a:p>
        </p:txBody>
      </p:sp>
      <p:sp>
        <p:nvSpPr>
          <p:cNvPr id="4" name="Espaço Reservado para Número de Slide 3">
            <a:extLst>
              <a:ext uri="{FF2B5EF4-FFF2-40B4-BE49-F238E27FC236}">
                <a16:creationId xmlns:a16="http://schemas.microsoft.com/office/drawing/2014/main" id="{192D0B2D-1966-42CB-AEE8-C71362682833}"/>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7814018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770A50-D06D-4105-8048-B11E8CBED897}"/>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6A999CF1-C8F4-4CFD-B5F6-F1E1CF44E1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645658EB-1D49-4F88-9830-F607BC5F4A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D0002697-4E19-4C42-AFAC-8BEF8FD755C4}"/>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0DFEE884-A0F2-48DB-BA6E-D58E3438D656}"/>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6C66D9C5-2EEA-4428-9090-31AC84351FB7}"/>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437230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B89F59-64F4-4D36-975A-A572FDDF582E}"/>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1649A5F1-4D26-4372-A429-02801E40C8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28E34B12-ACB7-4504-857C-43022E3CDB8A}"/>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55A26DBF-39EF-46CF-8F63-50BDDAABEBF6}"/>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2DA030F6-239E-46A9-A507-CFFE4262CA02}"/>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15297802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85FE8F-00CA-445E-BF25-C8DAC77E594D}"/>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0867159A-446E-4F5D-98C3-E4556E4A3A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DA26234A-4931-4C7A-BD8E-599A6D5D85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69C5AE97-0A0D-45D5-9F36-995E18A08893}"/>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1AFF6FF8-A225-4D65-B4D2-40C6552CADFC}"/>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06B29670-B4A8-4F96-A599-1C62154F8A9E}"/>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7018173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4E4ECA-2699-4B8A-AEA5-677DE68F8FC3}"/>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AD8FA993-DD33-4CF5-81E9-3DE9350B6716}"/>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A948360-43C2-4AFA-85D0-9C25F159F447}"/>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B6AF7F78-02C3-4A92-80CE-B8D52A58E809}"/>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186E441C-F96D-47CB-A6A8-0A95EA502902}"/>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8860440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1B4729D-8C1B-4D23-AF52-8E9140BB1BB5}"/>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C2078809-54C6-4997-9CD5-3DB83AE275E4}"/>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66F528E-0847-46D4-8041-49A698676288}"/>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71C899A7-9A4A-4159-82DF-C862B9D67091}"/>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F065081D-8656-4AC8-8D85-B2E8626046C4}"/>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003483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92B96D-2AF0-478F-933F-07F7CFC6452D}"/>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79416FF0-4972-444F-9596-0D3DB469F903}"/>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B62401C9-273D-4C9D-8957-984C097EEEB1}"/>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7A0911A-2DAD-480B-87F0-51A20923BA10}"/>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92189F4B-8A4F-4301-9ED9-D98F3976699E}"/>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BBFF68CA-892C-4A00-B2E2-83ADCE4A0DC3}"/>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83790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EF6EAA-4E06-4408-B3EC-0EB395A6E87C}"/>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F6C8F12E-79BA-499C-B6F7-44001FE88A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979B9F35-DC8D-4441-8173-70108EF01394}"/>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A0B3950-5B27-4F1D-A58E-8717968AA5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3D278AB4-08CF-4C9D-9092-477BA2890D07}"/>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72D2442F-3EF2-4D4D-B104-90565C5EB228}"/>
              </a:ext>
            </a:extLst>
          </p:cNvPr>
          <p:cNvSpPr>
            <a:spLocks noGrp="1"/>
          </p:cNvSpPr>
          <p:nvPr>
            <p:ph type="dt" sz="half" idx="10"/>
          </p:nvPr>
        </p:nvSpPr>
        <p:spPr/>
        <p:txBody>
          <a:bodyPr/>
          <a:lstStyle/>
          <a:p>
            <a:r>
              <a:rPr lang="pt-BR"/>
              <a:t>@2020 FIA LABDATA. Copyright all rights reserved.</a:t>
            </a:r>
          </a:p>
        </p:txBody>
      </p:sp>
      <p:sp>
        <p:nvSpPr>
          <p:cNvPr id="8" name="Espaço Reservado para Rodapé 7">
            <a:extLst>
              <a:ext uri="{FF2B5EF4-FFF2-40B4-BE49-F238E27FC236}">
                <a16:creationId xmlns:a16="http://schemas.microsoft.com/office/drawing/2014/main" id="{0252A0B8-9F20-44DB-9508-C4AEB8319467}"/>
              </a:ext>
            </a:extLst>
          </p:cNvPr>
          <p:cNvSpPr>
            <a:spLocks noGrp="1"/>
          </p:cNvSpPr>
          <p:nvPr>
            <p:ph type="ftr" sz="quarter" idx="11"/>
          </p:nvPr>
        </p:nvSpPr>
        <p:spPr/>
        <p:txBody>
          <a:bodyPr/>
          <a:lstStyle/>
          <a:p>
            <a:r>
              <a:rPr lang="pt-BR"/>
              <a:t>labdata.fia.com.br</a:t>
            </a:r>
          </a:p>
        </p:txBody>
      </p:sp>
      <p:sp>
        <p:nvSpPr>
          <p:cNvPr id="9" name="Espaço Reservado para Número de Slide 8">
            <a:extLst>
              <a:ext uri="{FF2B5EF4-FFF2-40B4-BE49-F238E27FC236}">
                <a16:creationId xmlns:a16="http://schemas.microsoft.com/office/drawing/2014/main" id="{AA4F7A9A-8E80-4E7F-A3FC-97E9B7A0204B}"/>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805749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2106FF-21A7-4166-8319-567BFEBA0849}"/>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66C84C2D-443B-41E7-870C-BD9061D751BE}"/>
              </a:ext>
            </a:extLst>
          </p:cNvPr>
          <p:cNvSpPr>
            <a:spLocks noGrp="1"/>
          </p:cNvSpPr>
          <p:nvPr>
            <p:ph type="dt" sz="half" idx="10"/>
          </p:nvPr>
        </p:nvSpPr>
        <p:spPr/>
        <p:txBody>
          <a:bodyPr/>
          <a:lstStyle/>
          <a:p>
            <a:r>
              <a:rPr lang="pt-BR"/>
              <a:t>@2020 FIA LABDATA. Copyright all rights reserved.</a:t>
            </a:r>
          </a:p>
        </p:txBody>
      </p:sp>
      <p:sp>
        <p:nvSpPr>
          <p:cNvPr id="4" name="Espaço Reservado para Rodapé 3">
            <a:extLst>
              <a:ext uri="{FF2B5EF4-FFF2-40B4-BE49-F238E27FC236}">
                <a16:creationId xmlns:a16="http://schemas.microsoft.com/office/drawing/2014/main" id="{CE871DBC-8C7E-4790-A074-FC7CF74FD3C4}"/>
              </a:ext>
            </a:extLst>
          </p:cNvPr>
          <p:cNvSpPr>
            <a:spLocks noGrp="1"/>
          </p:cNvSpPr>
          <p:nvPr>
            <p:ph type="ftr" sz="quarter" idx="11"/>
          </p:nvPr>
        </p:nvSpPr>
        <p:spPr/>
        <p:txBody>
          <a:bodyPr/>
          <a:lstStyle/>
          <a:p>
            <a:r>
              <a:rPr lang="pt-BR"/>
              <a:t>labdata.fia.com.br</a:t>
            </a:r>
          </a:p>
        </p:txBody>
      </p:sp>
      <p:sp>
        <p:nvSpPr>
          <p:cNvPr id="5" name="Espaço Reservado para Número de Slide 4">
            <a:extLst>
              <a:ext uri="{FF2B5EF4-FFF2-40B4-BE49-F238E27FC236}">
                <a16:creationId xmlns:a16="http://schemas.microsoft.com/office/drawing/2014/main" id="{1578BE79-9371-482D-B61E-EA546C86E6B9}"/>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693006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C6CFFAD7-E6C6-46C1-B5BB-817A54DEA51C}"/>
              </a:ext>
            </a:extLst>
          </p:cNvPr>
          <p:cNvSpPr>
            <a:spLocks noGrp="1"/>
          </p:cNvSpPr>
          <p:nvPr>
            <p:ph type="dt" sz="half" idx="10"/>
          </p:nvPr>
        </p:nvSpPr>
        <p:spPr/>
        <p:txBody>
          <a:bodyPr/>
          <a:lstStyle/>
          <a:p>
            <a:r>
              <a:rPr lang="pt-BR"/>
              <a:t>@2020 FIA LABDATA. Copyright all rights reserved.</a:t>
            </a:r>
          </a:p>
        </p:txBody>
      </p:sp>
      <p:sp>
        <p:nvSpPr>
          <p:cNvPr id="3" name="Espaço Reservado para Rodapé 2">
            <a:extLst>
              <a:ext uri="{FF2B5EF4-FFF2-40B4-BE49-F238E27FC236}">
                <a16:creationId xmlns:a16="http://schemas.microsoft.com/office/drawing/2014/main" id="{5E9A653A-9CBD-4578-9DFB-865325E6CB59}"/>
              </a:ext>
            </a:extLst>
          </p:cNvPr>
          <p:cNvSpPr>
            <a:spLocks noGrp="1"/>
          </p:cNvSpPr>
          <p:nvPr>
            <p:ph type="ftr" sz="quarter" idx="11"/>
          </p:nvPr>
        </p:nvSpPr>
        <p:spPr/>
        <p:txBody>
          <a:bodyPr/>
          <a:lstStyle/>
          <a:p>
            <a:r>
              <a:rPr lang="pt-BR"/>
              <a:t>labdata.fia.com.br</a:t>
            </a:r>
          </a:p>
        </p:txBody>
      </p:sp>
      <p:sp>
        <p:nvSpPr>
          <p:cNvPr id="4" name="Espaço Reservado para Número de Slide 3">
            <a:extLst>
              <a:ext uri="{FF2B5EF4-FFF2-40B4-BE49-F238E27FC236}">
                <a16:creationId xmlns:a16="http://schemas.microsoft.com/office/drawing/2014/main" id="{192D0B2D-1966-42CB-AEE8-C71362682833}"/>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1904111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770A50-D06D-4105-8048-B11E8CBED897}"/>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6A999CF1-C8F4-4CFD-B5F6-F1E1CF44E1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645658EB-1D49-4F88-9830-F607BC5F4A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D0002697-4E19-4C42-AFAC-8BEF8FD755C4}"/>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0DFEE884-A0F2-48DB-BA6E-D58E3438D656}"/>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6C66D9C5-2EEA-4428-9090-31AC84351FB7}"/>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3414233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85FE8F-00CA-445E-BF25-C8DAC77E594D}"/>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0867159A-446E-4F5D-98C3-E4556E4A3A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DA26234A-4931-4C7A-BD8E-599A6D5D85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69C5AE97-0A0D-45D5-9F36-995E18A08893}"/>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1AFF6FF8-A225-4D65-B4D2-40C6552CADFC}"/>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06B29670-B4A8-4F96-A599-1C62154F8A9E}"/>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3923575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C5C3565C-D140-4C0C-92F9-F31FDB21FE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dirty="0"/>
              <a:t>Clique para editar o título Mestre</a:t>
            </a:r>
          </a:p>
        </p:txBody>
      </p:sp>
      <p:sp>
        <p:nvSpPr>
          <p:cNvPr id="3" name="Espaço Reservado para Texto 2">
            <a:extLst>
              <a:ext uri="{FF2B5EF4-FFF2-40B4-BE49-F238E27FC236}">
                <a16:creationId xmlns:a16="http://schemas.microsoft.com/office/drawing/2014/main" id="{6DEC85DB-826E-4880-8EB7-61B52CC15F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a:extLst>
              <a:ext uri="{FF2B5EF4-FFF2-40B4-BE49-F238E27FC236}">
                <a16:creationId xmlns:a16="http://schemas.microsoft.com/office/drawing/2014/main" id="{C1BE5735-FB17-4D51-86BB-86683FBBE7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Open Sans" panose="020B0604020202020204"/>
              </a:defRPr>
            </a:lvl1pPr>
          </a:lstStyle>
          <a:p>
            <a:r>
              <a:rPr lang="pt-BR" dirty="0"/>
              <a:t>@2020 FIA LABDATA. Copyright </a:t>
            </a:r>
            <a:r>
              <a:rPr lang="pt-BR" dirty="0" err="1"/>
              <a:t>all</a:t>
            </a:r>
            <a:r>
              <a:rPr lang="pt-BR" dirty="0"/>
              <a:t> </a:t>
            </a:r>
            <a:r>
              <a:rPr lang="pt-BR" dirty="0" err="1"/>
              <a:t>rights</a:t>
            </a:r>
            <a:r>
              <a:rPr lang="pt-BR" dirty="0"/>
              <a:t> </a:t>
            </a:r>
            <a:r>
              <a:rPr lang="pt-BR" dirty="0" err="1"/>
              <a:t>reserved</a:t>
            </a:r>
            <a:r>
              <a:rPr lang="pt-BR" dirty="0"/>
              <a:t>.</a:t>
            </a:r>
          </a:p>
        </p:txBody>
      </p:sp>
      <p:sp>
        <p:nvSpPr>
          <p:cNvPr id="5" name="Espaço Reservado para Rodapé 4">
            <a:extLst>
              <a:ext uri="{FF2B5EF4-FFF2-40B4-BE49-F238E27FC236}">
                <a16:creationId xmlns:a16="http://schemas.microsoft.com/office/drawing/2014/main" id="{56708B36-E06F-44CB-9761-AC85A8BEC5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Open Sans" panose="020B0604020202020204"/>
              </a:defRPr>
            </a:lvl1pPr>
          </a:lstStyle>
          <a:p>
            <a:r>
              <a:rPr lang="pt-BR" dirty="0"/>
              <a:t>labdata.fia.com.br</a:t>
            </a:r>
          </a:p>
        </p:txBody>
      </p:sp>
      <p:sp>
        <p:nvSpPr>
          <p:cNvPr id="6" name="Espaço Reservado para Número de Slide 5">
            <a:extLst>
              <a:ext uri="{FF2B5EF4-FFF2-40B4-BE49-F238E27FC236}">
                <a16:creationId xmlns:a16="http://schemas.microsoft.com/office/drawing/2014/main" id="{F44006AA-26E9-4FDB-B981-0283554DAE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4020202020204"/>
              </a:defRPr>
            </a:lvl1pPr>
          </a:lstStyle>
          <a:p>
            <a:fld id="{E8FB8526-A7DF-44F1-A0A0-E2C9088E1528}" type="slidenum">
              <a:rPr lang="pt-BR" smtClean="0"/>
              <a:pPr/>
              <a:t>‹nº›</a:t>
            </a:fld>
            <a:endParaRPr lang="pt-BR" dirty="0"/>
          </a:p>
        </p:txBody>
      </p:sp>
    </p:spTree>
    <p:extLst>
      <p:ext uri="{BB962C8B-B14F-4D97-AF65-F5344CB8AC3E}">
        <p14:creationId xmlns:p14="http://schemas.microsoft.com/office/powerpoint/2010/main" val="23503803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algn="l" defTabSz="914400" rtl="0" eaLnBrk="1" latinLnBrk="0" hangingPunct="1">
        <a:lnSpc>
          <a:spcPct val="90000"/>
        </a:lnSpc>
        <a:spcBef>
          <a:spcPct val="0"/>
        </a:spcBef>
        <a:buNone/>
        <a:defRPr sz="4400" kern="1200">
          <a:solidFill>
            <a:schemeClr val="tx1"/>
          </a:solidFill>
          <a:latin typeface="Open Sans" panose="020B0604020202020204"/>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4020202020204"/>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4020202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4020202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4020202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4020202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dirty="0"/>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latin typeface="Open Sans" panose="020B0604020202020204"/>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pt-BR" smtClean="0"/>
              <a:pPr/>
              <a:t>‹nº›</a:t>
            </a:fld>
            <a:endParaRPr lang="pt-BR" dirty="0"/>
          </a:p>
        </p:txBody>
      </p:sp>
    </p:spTree>
    <p:extLst>
      <p:ext uri="{BB962C8B-B14F-4D97-AF65-F5344CB8AC3E}">
        <p14:creationId xmlns:p14="http://schemas.microsoft.com/office/powerpoint/2010/main" val="314551185"/>
      </p:ext>
    </p:extLst>
  </p:cSld>
  <p:clrMap bg1="lt1" tx1="dk1" bg2="dk2" tx2="lt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Open Sans" panose="020B0604020202020204"/>
          <a:ea typeface="Open Sans" panose="020B0604020202020204"/>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Open Sans" panose="020B0604020202020204"/>
          <a:ea typeface="Open Sans" panose="020B0604020202020204"/>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C5C3565C-D140-4C0C-92F9-F31FDB21FE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6DEC85DB-826E-4880-8EB7-61B52CC15F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1BE5735-FB17-4D51-86BB-86683FBBE7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56708B36-E06F-44CB-9761-AC85A8BEC5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pt-BR"/>
              <a:t>labdata.fia.com.br</a:t>
            </a:r>
          </a:p>
        </p:txBody>
      </p:sp>
      <p:sp>
        <p:nvSpPr>
          <p:cNvPr id="6" name="Espaço Reservado para Número de Slide 5">
            <a:extLst>
              <a:ext uri="{FF2B5EF4-FFF2-40B4-BE49-F238E27FC236}">
                <a16:creationId xmlns:a16="http://schemas.microsoft.com/office/drawing/2014/main" id="{F44006AA-26E9-4FDB-B981-0283554DAE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FB8526-A7DF-44F1-A0A0-E2C9088E1528}" type="slidenum">
              <a:rPr lang="pt-BR" smtClean="0"/>
              <a:t>‹nº›</a:t>
            </a:fld>
            <a:endParaRPr lang="pt-BR"/>
          </a:p>
        </p:txBody>
      </p:sp>
    </p:spTree>
    <p:extLst>
      <p:ext uri="{BB962C8B-B14F-4D97-AF65-F5344CB8AC3E}">
        <p14:creationId xmlns:p14="http://schemas.microsoft.com/office/powerpoint/2010/main" val="377812299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jpeg"/><Relationship Id="rId5" Type="http://schemas.openxmlformats.org/officeDocument/2006/relationships/image" Target="../media/image1.pn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13.jpeg"/><Relationship Id="rId7" Type="http://schemas.openxmlformats.org/officeDocument/2006/relationships/image" Target="../media/image11.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7.jpeg"/><Relationship Id="rId4" Type="http://schemas.openxmlformats.org/officeDocument/2006/relationships/image" Target="../media/image1.png"/><Relationship Id="rId9" Type="http://schemas.openxmlformats.org/officeDocument/2006/relationships/image" Target="../media/image12.emf"/></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Layout" Target="../slideLayouts/slideLayout23.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7.jpe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hyperlink" Target="https://blog.roboflow.ai/how-to-convert-annotations-from-voc-xml-to-coco-json/" TargetMode="External"/><Relationship Id="rId5" Type="http://schemas.openxmlformats.org/officeDocument/2006/relationships/image" Target="../media/image19.png"/><Relationship Id="rId10" Type="http://schemas.openxmlformats.org/officeDocument/2006/relationships/hyperlink" Target="https://github.com/tzutalin/labelImg" TargetMode="External"/><Relationship Id="rId4" Type="http://schemas.openxmlformats.org/officeDocument/2006/relationships/hyperlink" Target="http://host.robots.ox.ac.uk/pascal/VOC/" TargetMode="External"/><Relationship Id="rId9" Type="http://schemas.openxmlformats.org/officeDocument/2006/relationships/hyperlink" Target="http://www.image-net.or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Layout" Target="../slideLayouts/slideLayout23.xml"/><Relationship Id="rId5" Type="http://schemas.openxmlformats.org/officeDocument/2006/relationships/image" Target="../media/image23.jpg"/><Relationship Id="rId4" Type="http://schemas.openxmlformats.org/officeDocument/2006/relationships/image" Target="../media/image22.gif"/></Relationships>
</file>

<file path=ppt/slides/_rels/slide16.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hyperlink" Target="https://en.wikipedia.org/wiki/Cascading_classifiers" TargetMode="External"/><Relationship Id="rId5" Type="http://schemas.openxmlformats.org/officeDocument/2006/relationships/image" Target="../media/image25.jp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image" Target="../media/image27.png"/><Relationship Id="rId5" Type="http://schemas.openxmlformats.org/officeDocument/2006/relationships/hyperlink" Target="https://en.wikipedia.org/wiki/Histogram_of_oriented_gradients" TargetMode="Externa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hyperlink" Target="http://dlib.net/" TargetMode="External"/><Relationship Id="rId2"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32.jpeg"/></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image" Target="../media/image37.png"/><Relationship Id="rId5" Type="http://schemas.openxmlformats.org/officeDocument/2006/relationships/hyperlink" Target="https://arxiv.org/pdf/1603.05027.pdf" TargetMode="Externa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5" Type="http://schemas.openxmlformats.org/officeDocument/2006/relationships/image" Target="../media/image39.png"/><Relationship Id="rId4" Type="http://schemas.openxmlformats.org/officeDocument/2006/relationships/image" Target="../media/image38.jpg"/></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40.jpg"/></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webp"/></Relationships>
</file>

<file path=ppt/slides/_rels/slide2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5" Type="http://schemas.openxmlformats.org/officeDocument/2006/relationships/image" Target="../media/image47.png"/><Relationship Id="rId4" Type="http://schemas.openxmlformats.org/officeDocument/2006/relationships/image" Target="../media/image46.emf"/></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5" Type="http://schemas.openxmlformats.org/officeDocument/2006/relationships/image" Target="../media/image52.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5" Type="http://schemas.openxmlformats.org/officeDocument/2006/relationships/image" Target="../media/image54.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5.jpg"/><Relationship Id="rId7"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7.jpeg"/><Relationship Id="rId9"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5" Type="http://schemas.openxmlformats.org/officeDocument/2006/relationships/image" Target="../media/image62.PNG"/><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jpeg"/></Relationships>
</file>

<file path=ppt/slides/_rels/slide3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6.jpg"/><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1.png"/><Relationship Id="rId7" Type="http://schemas.openxmlformats.org/officeDocument/2006/relationships/image" Target="../media/image70.png"/><Relationship Id="rId2" Type="http://schemas.openxmlformats.org/officeDocument/2006/relationships/image" Target="../media/image67.png"/><Relationship Id="rId1" Type="http://schemas.openxmlformats.org/officeDocument/2006/relationships/slideLayout" Target="../slideLayouts/slideLayout23.xml"/><Relationship Id="rId6" Type="http://schemas.openxmlformats.org/officeDocument/2006/relationships/image" Target="../media/image69.png"/><Relationship Id="rId5" Type="http://schemas.openxmlformats.org/officeDocument/2006/relationships/image" Target="../media/image68.jpg"/><Relationship Id="rId4" Type="http://schemas.openxmlformats.org/officeDocument/2006/relationships/image" Target="../media/image7.jpeg"/><Relationship Id="rId9" Type="http://schemas.openxmlformats.org/officeDocument/2006/relationships/image" Target="../media/image72.png"/></Relationships>
</file>

<file path=ppt/slides/_rels/slide39.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1.png"/><Relationship Id="rId7" Type="http://schemas.openxmlformats.org/officeDocument/2006/relationships/hyperlink" Target="https://github.com/Xeslley" TargetMode="External"/><Relationship Id="rId2" Type="http://schemas.openxmlformats.org/officeDocument/2006/relationships/hyperlink" Target="mailto:wesleypatricksouza@gmail.com" TargetMode="External"/><Relationship Id="rId1" Type="http://schemas.openxmlformats.org/officeDocument/2006/relationships/slideLayout" Target="../slideLayouts/slideLayout23.xml"/><Relationship Id="rId6" Type="http://schemas.openxmlformats.org/officeDocument/2006/relationships/hyperlink" Target="http://www.linkedin.com/in/wesley-patrick-souza" TargetMode="External"/><Relationship Id="rId5" Type="http://schemas.openxmlformats.org/officeDocument/2006/relationships/image" Target="../media/image74.jpg"/><Relationship Id="rId10" Type="http://schemas.openxmlformats.org/officeDocument/2006/relationships/image" Target="../media/image77.png"/><Relationship Id="rId4" Type="http://schemas.openxmlformats.org/officeDocument/2006/relationships/image" Target="../media/image7.jpeg"/><Relationship Id="rId9" Type="http://schemas.openxmlformats.org/officeDocument/2006/relationships/image" Target="../media/image76.png"/></Relationships>
</file>

<file path=ppt/slides/_rels/slide5.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7.jpeg"/><Relationship Id="rId7" Type="http://schemas.openxmlformats.org/officeDocument/2006/relationships/diagramColors" Target="../diagrams/colors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0.emf"/><Relationship Id="rId5" Type="http://schemas.openxmlformats.org/officeDocument/2006/relationships/oleObject" Target="../embeddings/oleObject1.bin"/><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1026" name="Picture 2">
            <a:extLst>
              <a:ext uri="{FF2B5EF4-FFF2-40B4-BE49-F238E27FC236}">
                <a16:creationId xmlns:a16="http://schemas.microsoft.com/office/drawing/2014/main" id="{85BA7435-7E18-4D59-84FE-475E51F457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86705" y="53240"/>
            <a:ext cx="11997375" cy="6804760"/>
          </a:xfrm>
          <a:prstGeom prst="rect">
            <a:avLst/>
          </a:prstGeom>
          <a:noFill/>
          <a:extLst>
            <a:ext uri="{909E8E84-426E-40DD-AFC4-6F175D3DCCD1}">
              <a14:hiddenFill xmlns:a14="http://schemas.microsoft.com/office/drawing/2010/main">
                <a:solidFill>
                  <a:srgbClr val="FFFFFF"/>
                </a:solidFill>
              </a14:hiddenFill>
            </a:ext>
          </a:extLst>
        </p:spPr>
      </p:pic>
      <p:grpSp>
        <p:nvGrpSpPr>
          <p:cNvPr id="56" name="Google Shape;56;p13"/>
          <p:cNvGrpSpPr/>
          <p:nvPr/>
        </p:nvGrpSpPr>
        <p:grpSpPr>
          <a:xfrm>
            <a:off x="-3251199" y="-304800"/>
            <a:ext cx="10893700" cy="7467600"/>
            <a:chOff x="-2438400" y="-228600"/>
            <a:chExt cx="8170275" cy="5600700"/>
          </a:xfrm>
        </p:grpSpPr>
        <p:grpSp>
          <p:nvGrpSpPr>
            <p:cNvPr id="57" name="Google Shape;57;p13"/>
            <p:cNvGrpSpPr/>
            <p:nvPr/>
          </p:nvGrpSpPr>
          <p:grpSpPr>
            <a:xfrm>
              <a:off x="-2438400" y="0"/>
              <a:ext cx="8017875" cy="5372100"/>
              <a:chOff x="-2438400" y="0"/>
              <a:chExt cx="8017875" cy="5372100"/>
            </a:xfrm>
          </p:grpSpPr>
          <p:pic>
            <p:nvPicPr>
              <p:cNvPr id="58" name="Google Shape;58;p13"/>
              <p:cNvPicPr preferRelativeResize="0"/>
              <p:nvPr/>
            </p:nvPicPr>
            <p:blipFill rotWithShape="1">
              <a:blip r:embed="rId4">
                <a:alphaModFix/>
              </a:blip>
              <a:srcRect l="-43947"/>
              <a:stretch/>
            </p:blipFill>
            <p:spPr>
              <a:xfrm rot="10800000" flipH="1">
                <a:off x="-2438400" y="0"/>
                <a:ext cx="7987800" cy="5143500"/>
              </a:xfrm>
              <a:prstGeom prst="trapezoid">
                <a:avLst>
                  <a:gd name="adj" fmla="val 41313"/>
                </a:avLst>
              </a:prstGeom>
              <a:noFill/>
              <a:ln>
                <a:noFill/>
              </a:ln>
            </p:spPr>
          </p:pic>
          <p:cxnSp>
            <p:nvCxnSpPr>
              <p:cNvPr id="59" name="Google Shape;59;p13"/>
              <p:cNvCxnSpPr/>
              <p:nvPr/>
            </p:nvCxnSpPr>
            <p:spPr>
              <a:xfrm flipH="1">
                <a:off x="3371775" y="0"/>
                <a:ext cx="2207700" cy="5372100"/>
              </a:xfrm>
              <a:prstGeom prst="straightConnector1">
                <a:avLst/>
              </a:prstGeom>
              <a:noFill/>
              <a:ln w="28575" cap="flat" cmpd="sng">
                <a:solidFill>
                  <a:srgbClr val="6ADBD9"/>
                </a:solidFill>
                <a:prstDash val="solid"/>
                <a:round/>
                <a:headEnd type="none" w="med" len="med"/>
                <a:tailEnd type="none" w="med" len="med"/>
              </a:ln>
            </p:spPr>
          </p:cxnSp>
        </p:grpSp>
        <p:cxnSp>
          <p:nvCxnSpPr>
            <p:cNvPr id="60" name="Google Shape;60;p13"/>
            <p:cNvCxnSpPr/>
            <p:nvPr/>
          </p:nvCxnSpPr>
          <p:spPr>
            <a:xfrm flipH="1">
              <a:off x="3524175" y="-228600"/>
              <a:ext cx="2207700" cy="5372100"/>
            </a:xfrm>
            <a:prstGeom prst="straightConnector1">
              <a:avLst/>
            </a:prstGeom>
            <a:noFill/>
            <a:ln w="19050" cap="flat" cmpd="sng">
              <a:solidFill>
                <a:srgbClr val="6ADBD9"/>
              </a:solidFill>
              <a:prstDash val="solid"/>
              <a:round/>
              <a:headEnd type="none" w="med" len="med"/>
              <a:tailEnd type="none" w="med" len="med"/>
            </a:ln>
          </p:spPr>
        </p:cxnSp>
      </p:grpSp>
      <p:sp>
        <p:nvSpPr>
          <p:cNvPr id="64" name="Google Shape;64;p13"/>
          <p:cNvSpPr txBox="1"/>
          <p:nvPr/>
        </p:nvSpPr>
        <p:spPr>
          <a:xfrm>
            <a:off x="483717" y="5630388"/>
            <a:ext cx="4330800" cy="508000"/>
          </a:xfrm>
          <a:prstGeom prst="rect">
            <a:avLst/>
          </a:prstGeom>
          <a:noFill/>
          <a:ln>
            <a:noFill/>
          </a:ln>
        </p:spPr>
        <p:txBody>
          <a:bodyPr spcFirstLastPara="1" wrap="square" lIns="121900" tIns="121900" rIns="121900" bIns="121900" anchor="t" anchorCtr="0">
            <a:noAutofit/>
          </a:bodyPr>
          <a:lstStyle/>
          <a:p>
            <a:pPr defTabSz="1219170">
              <a:buClr>
                <a:srgbClr val="000000"/>
              </a:buClr>
            </a:pPr>
            <a:endParaRPr lang="pt-BR" sz="1200" kern="0" dirty="0">
              <a:solidFill>
                <a:schemeClr val="bg1"/>
              </a:solidFill>
              <a:latin typeface="Open Sans"/>
              <a:ea typeface="Open Sans"/>
              <a:cs typeface="Open Sans"/>
              <a:sym typeface="Open Sans"/>
            </a:endParaRPr>
          </a:p>
          <a:p>
            <a:pPr defTabSz="1219170">
              <a:buClr>
                <a:srgbClr val="000000"/>
              </a:buClr>
            </a:pPr>
            <a:r>
              <a:rPr lang="pt-BR" sz="1200" kern="0" dirty="0">
                <a:solidFill>
                  <a:schemeClr val="bg1"/>
                </a:solidFill>
                <a:latin typeface="Open Sans"/>
                <a:ea typeface="Open Sans"/>
                <a:cs typeface="Open Sans"/>
                <a:sym typeface="Open Sans"/>
              </a:rPr>
              <a:t>25/05/2020</a:t>
            </a:r>
            <a:endParaRPr kern="0" dirty="0">
              <a:solidFill>
                <a:schemeClr val="bg1"/>
              </a:solidFill>
              <a:latin typeface="Open Sans"/>
              <a:ea typeface="Open Sans"/>
              <a:cs typeface="Open Sans"/>
              <a:sym typeface="Open Sans"/>
            </a:endParaRPr>
          </a:p>
        </p:txBody>
      </p:sp>
      <p:grpSp>
        <p:nvGrpSpPr>
          <p:cNvPr id="16" name="Agrupar 15">
            <a:extLst>
              <a:ext uri="{FF2B5EF4-FFF2-40B4-BE49-F238E27FC236}">
                <a16:creationId xmlns:a16="http://schemas.microsoft.com/office/drawing/2014/main" id="{9684D99A-72DF-4D5F-8D9A-5736DBDA7732}"/>
              </a:ext>
            </a:extLst>
          </p:cNvPr>
          <p:cNvGrpSpPr/>
          <p:nvPr/>
        </p:nvGrpSpPr>
        <p:grpSpPr>
          <a:xfrm>
            <a:off x="16118" y="27970"/>
            <a:ext cx="5266000" cy="5143500"/>
            <a:chOff x="4063978" y="94597"/>
            <a:chExt cx="2977228" cy="2308431"/>
          </a:xfrm>
        </p:grpSpPr>
        <p:sp>
          <p:nvSpPr>
            <p:cNvPr id="17" name="Retângulo 16">
              <a:extLst>
                <a:ext uri="{FF2B5EF4-FFF2-40B4-BE49-F238E27FC236}">
                  <a16:creationId xmlns:a16="http://schemas.microsoft.com/office/drawing/2014/main" id="{AE5BFAF2-8E54-436D-B6EE-98DEE8DABB4E}"/>
                </a:ext>
              </a:extLst>
            </p:cNvPr>
            <p:cNvSpPr/>
            <p:nvPr/>
          </p:nvSpPr>
          <p:spPr>
            <a:xfrm rot="10800000">
              <a:off x="4063978" y="94597"/>
              <a:ext cx="2977228" cy="2308431"/>
            </a:xfrm>
            <a:prstGeom prst="rect">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Open Sans" panose="020B0604020202020204"/>
              </a:endParaRPr>
            </a:p>
          </p:txBody>
        </p:sp>
        <p:pic>
          <p:nvPicPr>
            <p:cNvPr id="18" name="Google Shape;62;p13">
              <a:extLst>
                <a:ext uri="{FF2B5EF4-FFF2-40B4-BE49-F238E27FC236}">
                  <a16:creationId xmlns:a16="http://schemas.microsoft.com/office/drawing/2014/main" id="{64E7C09F-0341-482E-BCB1-79FB64B2AB76}"/>
                </a:ext>
              </a:extLst>
            </p:cNvPr>
            <p:cNvPicPr preferRelativeResize="0"/>
            <p:nvPr/>
          </p:nvPicPr>
          <p:blipFill>
            <a:blip r:embed="rId5">
              <a:alphaModFix/>
            </a:blip>
            <a:stretch>
              <a:fillRect/>
            </a:stretch>
          </p:blipFill>
          <p:spPr>
            <a:xfrm rot="10800000" flipH="1">
              <a:off x="4126949" y="96004"/>
              <a:ext cx="2027620" cy="1407280"/>
            </a:xfrm>
            <a:prstGeom prst="rect">
              <a:avLst/>
            </a:prstGeom>
            <a:noFill/>
            <a:ln>
              <a:noFill/>
            </a:ln>
          </p:spPr>
        </p:pic>
      </p:grpSp>
      <p:sp>
        <p:nvSpPr>
          <p:cNvPr id="12" name="Title Placeholder 1">
            <a:extLst>
              <a:ext uri="{FF2B5EF4-FFF2-40B4-BE49-F238E27FC236}">
                <a16:creationId xmlns:a16="http://schemas.microsoft.com/office/drawing/2014/main" id="{07F0ED33-AD32-4C33-85BB-32CDD38A7B6A}"/>
              </a:ext>
            </a:extLst>
          </p:cNvPr>
          <p:cNvSpPr txBox="1">
            <a:spLocks/>
          </p:cNvSpPr>
          <p:nvPr/>
        </p:nvSpPr>
        <p:spPr>
          <a:xfrm>
            <a:off x="401194" y="3590499"/>
            <a:ext cx="5456681" cy="1180965"/>
          </a:xfrm>
          <a:prstGeom prst="rect">
            <a:avLst/>
          </a:prstGeom>
          <a:noFill/>
          <a:ln>
            <a:noFill/>
          </a:ln>
        </p:spPr>
        <p:txBody>
          <a:bodyPr spcFirstLastPara="1" wrap="square" lIns="121900" tIns="121900" rIns="121900" bIns="121900" anchor="t" anchorCtr="0">
            <a:noAutofit/>
          </a:bodyPr>
          <a:lstStyle>
            <a:defPPr>
              <a:defRPr lang="pt-BR"/>
            </a:defPPr>
            <a:lvl1pPr defTabSz="1219170">
              <a:buClr>
                <a:srgbClr val="000000"/>
              </a:buClr>
              <a:defRPr sz="1867" b="1" kern="0">
                <a:solidFill>
                  <a:srgbClr val="666666"/>
                </a:solidFill>
                <a:latin typeface="Open Sans"/>
                <a:ea typeface="Open Sans"/>
                <a:cs typeface="Open Sans"/>
              </a:defRPr>
            </a:lvl1pPr>
          </a:lstStyle>
          <a:p>
            <a:r>
              <a:rPr lang="pt-BR" sz="2400" dirty="0">
                <a:solidFill>
                  <a:srgbClr val="434343"/>
                </a:solidFill>
                <a:latin typeface="Open Sans" panose="020B0604020202020204" charset="0"/>
                <a:ea typeface="Open Sans" panose="020B0604020202020204" charset="0"/>
                <a:cs typeface="Open Sans" panose="020B0604020202020204" charset="0"/>
              </a:rPr>
              <a:t>Identificação do uso de máscaras de proteção respiratória</a:t>
            </a:r>
          </a:p>
        </p:txBody>
      </p:sp>
      <p:pic>
        <p:nvPicPr>
          <p:cNvPr id="21" name="Imagem 20"/>
          <p:cNvPicPr>
            <a:picLocks noChangeAspect="1"/>
          </p:cNvPicPr>
          <p:nvPr/>
        </p:nvPicPr>
        <p:blipFill rotWithShape="1">
          <a:blip r:embed="rId6" cstate="print">
            <a:extLst>
              <a:ext uri="{28A0092B-C50C-407E-A947-70E740481C1C}">
                <a14:useLocalDpi xmlns:a14="http://schemas.microsoft.com/office/drawing/2010/main" val="0"/>
              </a:ext>
            </a:extLst>
          </a:blip>
          <a:srcRect l="7580" t="41980" r="8724" b="41925"/>
          <a:stretch/>
        </p:blipFill>
        <p:spPr>
          <a:xfrm>
            <a:off x="494631" y="5145192"/>
            <a:ext cx="2523075" cy="485196"/>
          </a:xfrm>
          <a:prstGeom prst="round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Uma imagem contendo ao ar livre, água, grande, navio&#10;&#10;Descrição gerada automaticamente">
            <a:extLst>
              <a:ext uri="{FF2B5EF4-FFF2-40B4-BE49-F238E27FC236}">
                <a16:creationId xmlns:a16="http://schemas.microsoft.com/office/drawing/2014/main" id="{D67F9D96-5B7C-4776-8B6F-C1E4175F82ED}"/>
              </a:ext>
            </a:extLst>
          </p:cNvPr>
          <p:cNvPicPr>
            <a:picLocks noChangeAspect="1"/>
          </p:cNvPicPr>
          <p:nvPr/>
        </p:nvPicPr>
        <p:blipFill rotWithShape="1">
          <a:blip r:embed="rId3">
            <a:extLst>
              <a:ext uri="{28A0092B-C50C-407E-A947-70E740481C1C}">
                <a14:useLocalDpi xmlns:a14="http://schemas.microsoft.com/office/drawing/2010/main" val="0"/>
              </a:ext>
            </a:extLst>
          </a:blip>
          <a:srcRect l="25182"/>
          <a:stretch/>
        </p:blipFill>
        <p:spPr>
          <a:xfrm>
            <a:off x="8759000" y="0"/>
            <a:ext cx="3422966" cy="6858000"/>
          </a:xfrm>
          <a:prstGeom prst="rect">
            <a:avLst/>
          </a:prstGeom>
        </p:spPr>
      </p:pic>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10</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4">
            <a:alphaModFix/>
          </a:blip>
          <a:stretch>
            <a:fillRect/>
          </a:stretch>
        </p:blipFill>
        <p:spPr>
          <a:xfrm flipH="1">
            <a:off x="9553160" y="4625654"/>
            <a:ext cx="2628806" cy="2116755"/>
          </a:xfrm>
          <a:prstGeom prst="rect">
            <a:avLst/>
          </a:prstGeom>
          <a:noFill/>
          <a:ln>
            <a:noFill/>
          </a:ln>
        </p:spPr>
      </p:pic>
      <p:sp>
        <p:nvSpPr>
          <p:cNvPr id="12" name="Espaço Reservado para Data 5">
            <a:extLst>
              <a:ext uri="{FF2B5EF4-FFF2-40B4-BE49-F238E27FC236}">
                <a16:creationId xmlns:a16="http://schemas.microsoft.com/office/drawing/2014/main"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9" name="Imagem 8"/>
          <p:cNvPicPr>
            <a:picLocks noChangeAspect="1"/>
          </p:cNvPicPr>
          <p:nvPr/>
        </p:nvPicPr>
        <p:blipFill rotWithShape="1">
          <a:blip r:embed="rId5"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4" name="Title Placeholder 1">
            <a:extLst>
              <a:ext uri="{FF2B5EF4-FFF2-40B4-BE49-F238E27FC236}">
                <a16:creationId xmlns:a16="http://schemas.microsoft.com/office/drawing/2014/main" id="{3594DE52-7C66-4B4A-A0A2-6A19C13FEDE7}"/>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3.ii Base </a:t>
            </a:r>
            <a:r>
              <a:rPr lang="en-US" dirty="0" err="1">
                <a:solidFill>
                  <a:srgbClr val="434343"/>
                </a:solidFill>
                <a:latin typeface="Open Sans" panose="020B0604020202020204" charset="0"/>
                <a:ea typeface="Open Sans" panose="020B0604020202020204" charset="0"/>
                <a:cs typeface="Open Sans" panose="020B0604020202020204" charset="0"/>
              </a:rPr>
              <a:t>Ampliada</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sp>
        <p:nvSpPr>
          <p:cNvPr id="15" name="Fluxograma: Disco magnético 1">
            <a:extLst>
              <a:ext uri="{FF2B5EF4-FFF2-40B4-BE49-F238E27FC236}">
                <a16:creationId xmlns:a16="http://schemas.microsoft.com/office/drawing/2014/main" id="{D0AA237C-AFE2-401C-80E9-FE29C56A541E}"/>
              </a:ext>
            </a:extLst>
          </p:cNvPr>
          <p:cNvSpPr/>
          <p:nvPr/>
        </p:nvSpPr>
        <p:spPr>
          <a:xfrm>
            <a:off x="780400" y="1435756"/>
            <a:ext cx="1786205" cy="1815882"/>
          </a:xfrm>
          <a:prstGeom prst="flowChartMagneticDisk">
            <a:avLst/>
          </a:prstGeom>
          <a:solidFill>
            <a:srgbClr val="6ADBD9"/>
          </a:solid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b="1" dirty="0">
              <a:solidFill>
                <a:schemeClr val="bg1"/>
              </a:solidFill>
              <a:latin typeface="Open Sans" panose="020B0604020202020204"/>
            </a:endParaRPr>
          </a:p>
          <a:p>
            <a:pPr algn="ctr"/>
            <a:r>
              <a:rPr lang="pt-BR" b="1" dirty="0">
                <a:solidFill>
                  <a:schemeClr val="bg1"/>
                </a:solidFill>
                <a:latin typeface="Open Sans" panose="020B0604020202020204"/>
              </a:rPr>
              <a:t>11464</a:t>
            </a:r>
          </a:p>
          <a:p>
            <a:pPr algn="ctr"/>
            <a:r>
              <a:rPr lang="pt-BR" dirty="0">
                <a:solidFill>
                  <a:schemeClr val="bg1"/>
                </a:solidFill>
                <a:latin typeface="Open Sans" panose="020B0604020202020204"/>
              </a:rPr>
              <a:t>ARQUIVOS</a:t>
            </a:r>
            <a:endParaRPr lang="pt-BR" sz="1400" dirty="0">
              <a:solidFill>
                <a:schemeClr val="bg1"/>
              </a:solidFill>
              <a:latin typeface="Open Sans" panose="020B0604020202020204"/>
            </a:endParaRPr>
          </a:p>
        </p:txBody>
      </p:sp>
      <p:sp>
        <p:nvSpPr>
          <p:cNvPr id="27" name="CaixaDeTexto 18">
            <a:extLst>
              <a:ext uri="{FF2B5EF4-FFF2-40B4-BE49-F238E27FC236}">
                <a16:creationId xmlns:a16="http://schemas.microsoft.com/office/drawing/2014/main" id="{6B77B00B-46BE-4304-8854-F63C7AC6E6E4}"/>
              </a:ext>
            </a:extLst>
          </p:cNvPr>
          <p:cNvSpPr txBox="1"/>
          <p:nvPr/>
        </p:nvSpPr>
        <p:spPr>
          <a:xfrm>
            <a:off x="3134068" y="1165538"/>
            <a:ext cx="7533932" cy="2462213"/>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b="1" dirty="0">
                <a:solidFill>
                  <a:srgbClr val="434343"/>
                </a:solidFill>
                <a:latin typeface="Open Sans" panose="020B0604020202020204"/>
              </a:rPr>
              <a:t>Visão da base</a:t>
            </a:r>
          </a:p>
          <a:p>
            <a:pPr marL="285750" indent="-285750">
              <a:buFont typeface="Arial" panose="020B0604020202020204" pitchFamily="34" charset="0"/>
              <a:buChar char="•"/>
            </a:pPr>
            <a:r>
              <a:rPr lang="pt-BR" sz="1400" dirty="0">
                <a:solidFill>
                  <a:srgbClr val="434343"/>
                </a:solidFill>
                <a:latin typeface="Open Sans" panose="020B0604020202020204"/>
              </a:rPr>
              <a:t>5732 imagens RGB;</a:t>
            </a:r>
          </a:p>
          <a:p>
            <a:pPr marL="285750" indent="-285750">
              <a:buFont typeface="Arial" panose="020B0604020202020204" pitchFamily="34" charset="0"/>
              <a:buChar char="•"/>
            </a:pPr>
            <a:r>
              <a:rPr lang="pt-BR" sz="1400" dirty="0">
                <a:solidFill>
                  <a:srgbClr val="434343"/>
                </a:solidFill>
                <a:latin typeface="Open Sans" panose="020B0604020202020204"/>
              </a:rPr>
              <a:t>5732 anotações. </a:t>
            </a:r>
          </a:p>
          <a:p>
            <a:endParaRPr lang="pt-BR" sz="1400" dirty="0">
              <a:solidFill>
                <a:srgbClr val="434343"/>
              </a:solidFill>
              <a:latin typeface="Open Sans" panose="020B0604020202020204"/>
            </a:endParaRPr>
          </a:p>
          <a:p>
            <a:r>
              <a:rPr lang="pt-BR" sz="1400" b="1" dirty="0">
                <a:solidFill>
                  <a:srgbClr val="434343"/>
                </a:solidFill>
                <a:latin typeface="Open Sans" panose="020B0604020202020204"/>
              </a:rPr>
              <a:t>Características das anotações</a:t>
            </a:r>
          </a:p>
          <a:p>
            <a:pPr marL="285750" indent="-285750">
              <a:buFont typeface="Arial" panose="020B0604020202020204" pitchFamily="34" charset="0"/>
              <a:buChar char="•"/>
            </a:pPr>
            <a:r>
              <a:rPr lang="pt-BR" sz="1400" dirty="0">
                <a:solidFill>
                  <a:srgbClr val="434343"/>
                </a:solidFill>
                <a:latin typeface="Open Sans" panose="020B0604020202020204"/>
              </a:rPr>
              <a:t>Informações do número de pessoas em cada imagem;</a:t>
            </a:r>
          </a:p>
          <a:p>
            <a:pPr marL="285750" indent="-285750">
              <a:buFont typeface="Arial" panose="020B0604020202020204" pitchFamily="34" charset="0"/>
              <a:buChar char="•"/>
            </a:pPr>
            <a:r>
              <a:rPr lang="pt-BR" sz="1400" dirty="0">
                <a:solidFill>
                  <a:srgbClr val="434343"/>
                </a:solidFill>
                <a:latin typeface="Open Sans" panose="020B0604020202020204"/>
              </a:rPr>
              <a:t>Coordenadas de cada rosto por imagem;</a:t>
            </a:r>
          </a:p>
          <a:p>
            <a:pPr marL="285750" indent="-285750">
              <a:buFont typeface="Arial" panose="020B0604020202020204" pitchFamily="34" charset="0"/>
              <a:buChar char="•"/>
            </a:pPr>
            <a:r>
              <a:rPr lang="pt-BR" sz="1400" dirty="0">
                <a:solidFill>
                  <a:srgbClr val="434343"/>
                </a:solidFill>
                <a:latin typeface="Open Sans" panose="020B0604020202020204"/>
              </a:rPr>
              <a:t>Classificação do uso adequado ou não da máscara.</a:t>
            </a:r>
          </a:p>
          <a:p>
            <a:endParaRPr lang="pt-BR" sz="1400" dirty="0">
              <a:solidFill>
                <a:srgbClr val="434343"/>
              </a:solidFill>
              <a:latin typeface="Open Sans" panose="020B0604020202020204"/>
            </a:endParaRPr>
          </a:p>
          <a:p>
            <a:endParaRPr lang="pt-BR" sz="1400" dirty="0">
              <a:solidFill>
                <a:srgbClr val="434343"/>
              </a:solidFill>
              <a:latin typeface="Open Sans" panose="020B0604020202020204"/>
            </a:endParaRPr>
          </a:p>
          <a:p>
            <a:pPr marL="285750" indent="-285750">
              <a:buFont typeface="Arial" panose="020B0604020202020204" pitchFamily="34" charset="0"/>
              <a:buChar char="•"/>
            </a:pPr>
            <a:endParaRPr lang="pt-BR" sz="1400" dirty="0">
              <a:solidFill>
                <a:srgbClr val="434343"/>
              </a:solidFill>
              <a:latin typeface="Open Sans" panose="020B0604020202020204"/>
            </a:endParaRPr>
          </a:p>
        </p:txBody>
      </p:sp>
      <p:graphicFrame>
        <p:nvGraphicFramePr>
          <p:cNvPr id="13" name="Object 111">
            <a:extLst>
              <a:ext uri="{FF2B5EF4-FFF2-40B4-BE49-F238E27FC236}">
                <a16:creationId xmlns:a16="http://schemas.microsoft.com/office/drawing/2014/main" id="{17A0534F-9A3E-4962-AF78-68860BFE09EB}"/>
              </a:ext>
            </a:extLst>
          </p:cNvPr>
          <p:cNvGraphicFramePr>
            <a:graphicFrameLocks noChangeAspect="1"/>
          </p:cNvGraphicFramePr>
          <p:nvPr>
            <p:extLst>
              <p:ext uri="{D42A27DB-BD31-4B8C-83A1-F6EECF244321}">
                <p14:modId xmlns:p14="http://schemas.microsoft.com/office/powerpoint/2010/main" val="145516625"/>
              </p:ext>
            </p:extLst>
          </p:nvPr>
        </p:nvGraphicFramePr>
        <p:xfrm>
          <a:off x="3134068" y="3074191"/>
          <a:ext cx="5414962" cy="1052512"/>
        </p:xfrm>
        <a:graphic>
          <a:graphicData uri="http://schemas.openxmlformats.org/presentationml/2006/ole">
            <mc:AlternateContent xmlns:mc="http://schemas.openxmlformats.org/markup-compatibility/2006">
              <mc:Choice xmlns:v="urn:schemas-microsoft-com:vml" Requires="v">
                <p:oleObj spid="_x0000_s5214" name="Worksheet" r:id="rId6" imgW="3775834" imgH="731331" progId="Excel.Sheet.8">
                  <p:embed/>
                </p:oleObj>
              </mc:Choice>
              <mc:Fallback>
                <p:oleObj name="Worksheet" r:id="rId6" imgW="3775834" imgH="731331" progId="Excel.Sheet.8">
                  <p:embed/>
                  <p:pic>
                    <p:nvPicPr>
                      <p:cNvPr id="13" name="Object 111">
                        <a:extLst>
                          <a:ext uri="{FF2B5EF4-FFF2-40B4-BE49-F238E27FC236}">
                            <a16:creationId xmlns:a16="http://schemas.microsoft.com/office/drawing/2014/main" id="{17A0534F-9A3E-4962-AF78-68860BFE09EB}"/>
                          </a:ext>
                        </a:extLst>
                      </p:cNvPr>
                      <p:cNvPicPr>
                        <a:picLocks noChangeAspect="1" noChangeArrowheads="1"/>
                      </p:cNvPicPr>
                      <p:nvPr/>
                    </p:nvPicPr>
                    <p:blipFill>
                      <a:blip r:embed="rId7"/>
                      <a:srcRect/>
                      <a:stretch>
                        <a:fillRect/>
                      </a:stretch>
                    </p:blipFill>
                    <p:spPr bwMode="auto">
                      <a:xfrm>
                        <a:off x="3134068" y="3074191"/>
                        <a:ext cx="5414962" cy="105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CaixaDeTexto 1">
            <a:extLst>
              <a:ext uri="{FF2B5EF4-FFF2-40B4-BE49-F238E27FC236}">
                <a16:creationId xmlns:a16="http://schemas.microsoft.com/office/drawing/2014/main" id="{44730EAE-1731-4823-BA68-7AD567488F3D}"/>
              </a:ext>
            </a:extLst>
          </p:cNvPr>
          <p:cNvSpPr txBox="1"/>
          <p:nvPr/>
        </p:nvSpPr>
        <p:spPr>
          <a:xfrm>
            <a:off x="3178419" y="4000500"/>
            <a:ext cx="5719396" cy="307777"/>
          </a:xfrm>
          <a:prstGeom prst="rect">
            <a:avLst/>
          </a:prstGeom>
          <a:noFill/>
        </p:spPr>
        <p:txBody>
          <a:bodyPr wrap="square" rtlCol="0">
            <a:spAutoFit/>
          </a:bodyPr>
          <a:lstStyle/>
          <a:p>
            <a:r>
              <a:rPr lang="pt-BR" sz="1400" b="1" dirty="0"/>
              <a:t>Tabela 1. </a:t>
            </a:r>
            <a:r>
              <a:rPr lang="pt-BR" sz="1400" dirty="0"/>
              <a:t>Rostos identificados previamente pelo modelo. </a:t>
            </a:r>
          </a:p>
        </p:txBody>
      </p:sp>
      <p:sp>
        <p:nvSpPr>
          <p:cNvPr id="3" name="CaixaDeTexto 2">
            <a:extLst>
              <a:ext uri="{FF2B5EF4-FFF2-40B4-BE49-F238E27FC236}">
                <a16:creationId xmlns:a16="http://schemas.microsoft.com/office/drawing/2014/main" id="{8802E38A-3A6D-46C9-872C-07259D95EF81}"/>
              </a:ext>
            </a:extLst>
          </p:cNvPr>
          <p:cNvSpPr txBox="1"/>
          <p:nvPr/>
        </p:nvSpPr>
        <p:spPr>
          <a:xfrm>
            <a:off x="661751" y="4597518"/>
            <a:ext cx="7913257" cy="307777"/>
          </a:xfrm>
          <a:prstGeom prst="rect">
            <a:avLst/>
          </a:prstGeom>
          <a:noFill/>
        </p:spPr>
        <p:txBody>
          <a:bodyPr wrap="none" rtlCol="0">
            <a:spAutoFit/>
          </a:bodyPr>
          <a:lstStyle/>
          <a:p>
            <a:r>
              <a:rPr lang="pt-BR" sz="1400" dirty="0">
                <a:latin typeface="Open Sans" panose="020B0604020202020204"/>
              </a:rPr>
              <a:t>OBS.: Para melhorar a performance do modelo, consideramos apenas tamanhos acima de 20x20</a:t>
            </a:r>
          </a:p>
        </p:txBody>
      </p:sp>
      <p:graphicFrame>
        <p:nvGraphicFramePr>
          <p:cNvPr id="16" name="Object 111">
            <a:extLst>
              <a:ext uri="{FF2B5EF4-FFF2-40B4-BE49-F238E27FC236}">
                <a16:creationId xmlns:a16="http://schemas.microsoft.com/office/drawing/2014/main" id="{E8D11E97-54EE-4612-8D71-4C0C7EEF0FEE}"/>
              </a:ext>
            </a:extLst>
          </p:cNvPr>
          <p:cNvGraphicFramePr>
            <a:graphicFrameLocks noChangeAspect="1"/>
          </p:cNvGraphicFramePr>
          <p:nvPr>
            <p:extLst>
              <p:ext uri="{D42A27DB-BD31-4B8C-83A1-F6EECF244321}">
                <p14:modId xmlns:p14="http://schemas.microsoft.com/office/powerpoint/2010/main" val="3864058731"/>
              </p:ext>
            </p:extLst>
          </p:nvPr>
        </p:nvGraphicFramePr>
        <p:xfrm>
          <a:off x="3090107" y="5056882"/>
          <a:ext cx="5414962" cy="1052512"/>
        </p:xfrm>
        <a:graphic>
          <a:graphicData uri="http://schemas.openxmlformats.org/presentationml/2006/ole">
            <mc:AlternateContent xmlns:mc="http://schemas.openxmlformats.org/markup-compatibility/2006">
              <mc:Choice xmlns:v="urn:schemas-microsoft-com:vml" Requires="v">
                <p:oleObj spid="_x0000_s5215" name="Worksheet" r:id="rId8" imgW="3775834" imgH="731331" progId="Excel.Sheet.8">
                  <p:embed/>
                </p:oleObj>
              </mc:Choice>
              <mc:Fallback>
                <p:oleObj name="Worksheet" r:id="rId8" imgW="3775834" imgH="731331" progId="Excel.Sheet.8">
                  <p:embed/>
                  <p:pic>
                    <p:nvPicPr>
                      <p:cNvPr id="13" name="Object 111">
                        <a:extLst>
                          <a:ext uri="{FF2B5EF4-FFF2-40B4-BE49-F238E27FC236}">
                            <a16:creationId xmlns:a16="http://schemas.microsoft.com/office/drawing/2014/main" id="{17A0534F-9A3E-4962-AF78-68860BFE09EB}"/>
                          </a:ext>
                        </a:extLst>
                      </p:cNvPr>
                      <p:cNvPicPr>
                        <a:picLocks noChangeAspect="1" noChangeArrowheads="1"/>
                      </p:cNvPicPr>
                      <p:nvPr/>
                    </p:nvPicPr>
                    <p:blipFill>
                      <a:blip r:embed="rId9"/>
                      <a:srcRect/>
                      <a:stretch>
                        <a:fillRect/>
                      </a:stretch>
                    </p:blipFill>
                    <p:spPr bwMode="auto">
                      <a:xfrm>
                        <a:off x="3090107" y="5056882"/>
                        <a:ext cx="5414962" cy="105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799346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ângulo 22">
            <a:extLst>
              <a:ext uri="{FF2B5EF4-FFF2-40B4-BE49-F238E27FC236}">
                <a16:creationId xmlns:a16="http://schemas.microsoft.com/office/drawing/2014/main" id="{29905777-440F-4A00-967E-ED5255B275E1}"/>
              </a:ext>
            </a:extLst>
          </p:cNvPr>
          <p:cNvSpPr/>
          <p:nvPr/>
        </p:nvSpPr>
        <p:spPr>
          <a:xfrm>
            <a:off x="-704" y="255365"/>
            <a:ext cx="10274513" cy="598580"/>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Open Sans" panose="020B0604020202020204"/>
            </a:endParaRPr>
          </a:p>
        </p:txBody>
      </p:sp>
      <p:sp>
        <p:nvSpPr>
          <p:cNvPr id="17" name="Title Placeholder 1">
            <a:extLst>
              <a:ext uri="{FF2B5EF4-FFF2-40B4-BE49-F238E27FC236}">
                <a16:creationId xmlns:a16="http://schemas.microsoft.com/office/drawing/2014/main" id="{3594DE52-7C66-4B4A-A0A2-6A19C13FEDE7}"/>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Principais</a:t>
            </a:r>
            <a:r>
              <a:rPr lang="en-US" dirty="0">
                <a:solidFill>
                  <a:srgbClr val="434343"/>
                </a:solidFill>
                <a:latin typeface="Open Sans" panose="020B0604020202020204" charset="0"/>
                <a:ea typeface="Open Sans" panose="020B0604020202020204" charset="0"/>
                <a:cs typeface="Open Sans" panose="020B0604020202020204" charset="0"/>
              </a:rPr>
              <a:t> </a:t>
            </a:r>
            <a:r>
              <a:rPr lang="pt-BR" dirty="0">
                <a:solidFill>
                  <a:srgbClr val="434343"/>
                </a:solidFill>
                <a:latin typeface="Open Sans" panose="020B0604020202020204" charset="0"/>
                <a:ea typeface="Open Sans" panose="020B0604020202020204" charset="0"/>
                <a:cs typeface="Open Sans" panose="020B0604020202020204" charset="0"/>
              </a:rPr>
              <a:t>modificações</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94222" y="379620"/>
            <a:ext cx="353414"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11</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sp>
        <p:nvSpPr>
          <p:cNvPr id="30" name="Espaço Reservado para Data 5">
            <a:extLst>
              <a:ext uri="{FF2B5EF4-FFF2-40B4-BE49-F238E27FC236}">
                <a16:creationId xmlns:a16="http://schemas.microsoft.com/office/drawing/2014/main" id="{342C702B-AAF8-47CF-85BE-D5954F711FAE}"/>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8" name="Imagem 17"/>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9" name="CaixaDeTexto 18">
            <a:extLst>
              <a:ext uri="{FF2B5EF4-FFF2-40B4-BE49-F238E27FC236}">
                <a16:creationId xmlns:a16="http://schemas.microsoft.com/office/drawing/2014/main" id="{CB3D7212-EC7E-4238-8717-3F016530E6D3}"/>
              </a:ext>
            </a:extLst>
          </p:cNvPr>
          <p:cNvSpPr txBox="1"/>
          <p:nvPr/>
        </p:nvSpPr>
        <p:spPr>
          <a:xfrm>
            <a:off x="188549" y="968599"/>
            <a:ext cx="9979850" cy="738664"/>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pt-BR" sz="1400" dirty="0">
                <a:solidFill>
                  <a:srgbClr val="434343"/>
                </a:solidFill>
                <a:latin typeface="Open Sans" panose="020B0604020202020204"/>
              </a:rPr>
              <a:t>A base de dados apresenta </a:t>
            </a:r>
            <a:r>
              <a:rPr lang="pt-BR" sz="1400" b="1" dirty="0">
                <a:solidFill>
                  <a:srgbClr val="434343"/>
                </a:solidFill>
                <a:latin typeface="Open Sans" panose="020B0604020202020204"/>
              </a:rPr>
              <a:t>3 classes </a:t>
            </a:r>
            <a:r>
              <a:rPr lang="pt-BR" sz="1400" dirty="0">
                <a:solidFill>
                  <a:srgbClr val="434343"/>
                </a:solidFill>
                <a:latin typeface="Open Sans" panose="020B0604020202020204"/>
              </a:rPr>
              <a:t>desbalanceadas que foram submetidas a transformações para ficarem com número de elementos </a:t>
            </a:r>
            <a:r>
              <a:rPr lang="pt-BR" sz="1400" b="1" dirty="0">
                <a:solidFill>
                  <a:srgbClr val="434343"/>
                </a:solidFill>
                <a:latin typeface="Open Sans" panose="020B0604020202020204"/>
              </a:rPr>
              <a:t>próximos</a:t>
            </a:r>
            <a:r>
              <a:rPr lang="pt-BR" sz="1400" dirty="0">
                <a:solidFill>
                  <a:srgbClr val="434343"/>
                </a:solidFill>
                <a:latin typeface="Open Sans" panose="020B0604020202020204"/>
              </a:rPr>
              <a:t>. O LFW resolveu o problema da classe </a:t>
            </a:r>
            <a:r>
              <a:rPr lang="pt-BR" sz="1400" i="1" dirty="0" err="1">
                <a:solidFill>
                  <a:srgbClr val="434343"/>
                </a:solidFill>
                <a:latin typeface="Open Sans" panose="020B0604020202020204"/>
              </a:rPr>
              <a:t>without_mask</a:t>
            </a:r>
            <a:r>
              <a:rPr lang="pt-BR" sz="1400" dirty="0">
                <a:solidFill>
                  <a:srgbClr val="434343"/>
                </a:solidFill>
                <a:latin typeface="Open Sans" panose="020B0604020202020204"/>
              </a:rPr>
              <a:t>, porém ainda tínhamos um problema com a classe </a:t>
            </a:r>
            <a:r>
              <a:rPr lang="pt-BR" sz="1400" i="1" dirty="0" err="1">
                <a:solidFill>
                  <a:srgbClr val="434343"/>
                </a:solidFill>
                <a:latin typeface="Open Sans" panose="020B0604020202020204"/>
              </a:rPr>
              <a:t>mask_weared_incorrect</a:t>
            </a:r>
            <a:r>
              <a:rPr lang="pt-BR" sz="1400" i="1" dirty="0">
                <a:solidFill>
                  <a:srgbClr val="434343"/>
                </a:solidFill>
                <a:latin typeface="Open Sans" panose="020B0604020202020204"/>
              </a:rPr>
              <a:t> </a:t>
            </a:r>
            <a:r>
              <a:rPr lang="pt-BR" sz="1400" dirty="0">
                <a:solidFill>
                  <a:srgbClr val="434343"/>
                </a:solidFill>
                <a:latin typeface="Open Sans" panose="020B0604020202020204"/>
              </a:rPr>
              <a:t>e um problema com o tamanho da amostra. </a:t>
            </a:r>
          </a:p>
        </p:txBody>
      </p:sp>
      <p:sp>
        <p:nvSpPr>
          <p:cNvPr id="11" name="Botão de Ação: Obter Informações 10">
            <a:hlinkClick r:id="" action="ppaction://noaction" highlightClick="1"/>
            <a:extLst>
              <a:ext uri="{FF2B5EF4-FFF2-40B4-BE49-F238E27FC236}">
                <a16:creationId xmlns:a16="http://schemas.microsoft.com/office/drawing/2014/main" id="{EC2DD1A6-628A-4910-AB9A-10907ECC40EA}"/>
              </a:ext>
            </a:extLst>
          </p:cNvPr>
          <p:cNvSpPr/>
          <p:nvPr/>
        </p:nvSpPr>
        <p:spPr>
          <a:xfrm>
            <a:off x="9844399" y="383272"/>
            <a:ext cx="324000" cy="324000"/>
          </a:xfrm>
          <a:prstGeom prst="actionButtonInformatio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a:extLst>
              <a:ext uri="{FF2B5EF4-FFF2-40B4-BE49-F238E27FC236}">
                <a16:creationId xmlns:a16="http://schemas.microsoft.com/office/drawing/2014/main" id="{1170DB6D-998B-420C-8321-3486ED49C7AD}"/>
              </a:ext>
            </a:extLst>
          </p:cNvPr>
          <p:cNvPicPr>
            <a:picLocks noChangeAspect="1"/>
          </p:cNvPicPr>
          <p:nvPr/>
        </p:nvPicPr>
        <p:blipFill rotWithShape="1">
          <a:blip r:embed="rId3">
            <a:extLst>
              <a:ext uri="{28A0092B-C50C-407E-A947-70E740481C1C}">
                <a14:useLocalDpi xmlns:a14="http://schemas.microsoft.com/office/drawing/2010/main" val="0"/>
              </a:ext>
            </a:extLst>
          </a:blip>
          <a:srcRect b="58837"/>
          <a:stretch/>
        </p:blipFill>
        <p:spPr>
          <a:xfrm>
            <a:off x="188549" y="1705692"/>
            <a:ext cx="2784454" cy="4600908"/>
          </a:xfrm>
          <a:prstGeom prst="rect">
            <a:avLst/>
          </a:prstGeom>
        </p:spPr>
      </p:pic>
      <p:sp>
        <p:nvSpPr>
          <p:cNvPr id="13" name="CaixaDeTexto 12">
            <a:extLst>
              <a:ext uri="{FF2B5EF4-FFF2-40B4-BE49-F238E27FC236}">
                <a16:creationId xmlns:a16="http://schemas.microsoft.com/office/drawing/2014/main" id="{F1C3BC2E-A0B4-44C2-93A7-E1BB249E8A0B}"/>
              </a:ext>
            </a:extLst>
          </p:cNvPr>
          <p:cNvSpPr txBox="1"/>
          <p:nvPr/>
        </p:nvSpPr>
        <p:spPr>
          <a:xfrm>
            <a:off x="7536489" y="3941347"/>
            <a:ext cx="2323072" cy="646331"/>
          </a:xfrm>
          <a:prstGeom prst="rect">
            <a:avLst/>
          </a:prstGeom>
          <a:noFill/>
        </p:spPr>
        <p:txBody>
          <a:bodyPr wrap="none" rtlCol="0">
            <a:spAutoFit/>
          </a:bodyPr>
          <a:lstStyle/>
          <a:p>
            <a:r>
              <a:rPr lang="da-DK" b="1" dirty="0">
                <a:solidFill>
                  <a:srgbClr val="434343"/>
                </a:solidFill>
                <a:latin typeface="Open Sans"/>
                <a:ea typeface="Open Sans"/>
                <a:cs typeface="Open Sans"/>
              </a:rPr>
              <a:t>Data Augmantation</a:t>
            </a:r>
          </a:p>
          <a:p>
            <a:endParaRPr lang="pt-BR" dirty="0"/>
          </a:p>
        </p:txBody>
      </p:sp>
      <p:sp>
        <p:nvSpPr>
          <p:cNvPr id="26" name="CaixaDeTexto 25">
            <a:extLst>
              <a:ext uri="{FF2B5EF4-FFF2-40B4-BE49-F238E27FC236}">
                <a16:creationId xmlns:a16="http://schemas.microsoft.com/office/drawing/2014/main" id="{148FC6F1-C9D9-471E-B2C4-1B65B6826911}"/>
              </a:ext>
            </a:extLst>
          </p:cNvPr>
          <p:cNvSpPr txBox="1"/>
          <p:nvPr/>
        </p:nvSpPr>
        <p:spPr>
          <a:xfrm>
            <a:off x="7699123" y="1705692"/>
            <a:ext cx="1615507" cy="646331"/>
          </a:xfrm>
          <a:prstGeom prst="rect">
            <a:avLst/>
          </a:prstGeom>
          <a:noFill/>
        </p:spPr>
        <p:txBody>
          <a:bodyPr wrap="none" rtlCol="0">
            <a:spAutoFit/>
          </a:bodyPr>
          <a:lstStyle/>
          <a:p>
            <a:r>
              <a:rPr lang="da-DK" b="1" dirty="0">
                <a:solidFill>
                  <a:srgbClr val="434343"/>
                </a:solidFill>
                <a:latin typeface="Open Sans"/>
                <a:ea typeface="Open Sans"/>
                <a:cs typeface="Open Sans"/>
              </a:rPr>
              <a:t>Novos Dados</a:t>
            </a:r>
          </a:p>
          <a:p>
            <a:endParaRPr lang="pt-BR" dirty="0"/>
          </a:p>
        </p:txBody>
      </p:sp>
      <p:sp>
        <p:nvSpPr>
          <p:cNvPr id="27" name="Google Shape;115;p18">
            <a:extLst>
              <a:ext uri="{FF2B5EF4-FFF2-40B4-BE49-F238E27FC236}">
                <a16:creationId xmlns:a16="http://schemas.microsoft.com/office/drawing/2014/main" id="{68384001-751D-4373-8668-B633014980B7}"/>
              </a:ext>
            </a:extLst>
          </p:cNvPr>
          <p:cNvSpPr txBox="1"/>
          <p:nvPr/>
        </p:nvSpPr>
        <p:spPr>
          <a:xfrm>
            <a:off x="6449939" y="2120616"/>
            <a:ext cx="4407540" cy="1151806"/>
          </a:xfrm>
          <a:prstGeom prst="rect">
            <a:avLst/>
          </a:prstGeom>
          <a:noFill/>
          <a:ln>
            <a:noFill/>
          </a:ln>
        </p:spPr>
        <p:txBody>
          <a:bodyPr spcFirstLastPara="1" wrap="square" lIns="91425" tIns="91425" rIns="91425" bIns="91425" anchor="t" anchorCtr="0">
            <a:noAutofit/>
          </a:bodyPr>
          <a:lstStyle/>
          <a:p>
            <a:pPr lvl="0" algn="just"/>
            <a:r>
              <a:rPr lang="pt-BR" sz="1400" dirty="0">
                <a:solidFill>
                  <a:srgbClr val="434343"/>
                </a:solidFill>
                <a:latin typeface="Open Sans"/>
                <a:ea typeface="Open Sans"/>
                <a:cs typeface="Open Sans"/>
                <a:sym typeface="Open Sans"/>
              </a:rPr>
              <a:t>Foram adicionadas </a:t>
            </a:r>
            <a:r>
              <a:rPr lang="pt-BR" sz="1400" b="1" dirty="0">
                <a:solidFill>
                  <a:srgbClr val="434343"/>
                </a:solidFill>
                <a:latin typeface="Open Sans"/>
                <a:ea typeface="Open Sans"/>
                <a:cs typeface="Open Sans"/>
                <a:sym typeface="Open Sans"/>
              </a:rPr>
              <a:t>imagens públicas </a:t>
            </a:r>
            <a:r>
              <a:rPr lang="pt-BR" sz="1400" dirty="0">
                <a:solidFill>
                  <a:srgbClr val="434343"/>
                </a:solidFill>
                <a:latin typeface="Open Sans"/>
                <a:ea typeface="Open Sans"/>
                <a:cs typeface="Open Sans"/>
                <a:sym typeface="Open Sans"/>
              </a:rPr>
              <a:t>retiradas de reportagens sobre “Reabertura do comércio na Pandemia”, “Protestos pelo mundo” (governo e George Floyd) , também “Uso incorreto de máscaras” e “celebridades de máscara”. Este processo deve ser </a:t>
            </a:r>
            <a:r>
              <a:rPr lang="pt-BR" sz="1400" b="1" dirty="0">
                <a:solidFill>
                  <a:srgbClr val="434343"/>
                </a:solidFill>
                <a:latin typeface="Open Sans"/>
                <a:ea typeface="Open Sans"/>
                <a:cs typeface="Open Sans"/>
                <a:sym typeface="Open Sans"/>
              </a:rPr>
              <a:t>contínuo durante o trabalho</a:t>
            </a:r>
            <a:r>
              <a:rPr lang="pt-BR" sz="1400" dirty="0">
                <a:solidFill>
                  <a:srgbClr val="434343"/>
                </a:solidFill>
                <a:latin typeface="Open Sans"/>
                <a:ea typeface="Open Sans"/>
                <a:cs typeface="Open Sans"/>
                <a:sym typeface="Open Sans"/>
              </a:rPr>
              <a:t>.</a:t>
            </a:r>
            <a:endParaRPr sz="1400" dirty="0">
              <a:solidFill>
                <a:srgbClr val="434343"/>
              </a:solidFill>
              <a:latin typeface="Open Sans"/>
              <a:ea typeface="Open Sans"/>
              <a:cs typeface="Open Sans"/>
              <a:sym typeface="Open San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4">
            <a:alphaModFix/>
          </a:blip>
          <a:stretch>
            <a:fillRect/>
          </a:stretch>
        </p:blipFill>
        <p:spPr>
          <a:xfrm flipH="1">
            <a:off x="9558602" y="4727252"/>
            <a:ext cx="2628806" cy="2116755"/>
          </a:xfrm>
          <a:prstGeom prst="rect">
            <a:avLst/>
          </a:prstGeom>
          <a:noFill/>
          <a:ln>
            <a:noFill/>
          </a:ln>
        </p:spPr>
      </p:pic>
      <p:pic>
        <p:nvPicPr>
          <p:cNvPr id="16" name="Imagem 15">
            <a:extLst>
              <a:ext uri="{FF2B5EF4-FFF2-40B4-BE49-F238E27FC236}">
                <a16:creationId xmlns:a16="http://schemas.microsoft.com/office/drawing/2014/main" id="{104C3AFD-6DEE-4962-A6DD-2AC9FF41FEA3}"/>
              </a:ext>
            </a:extLst>
          </p:cNvPr>
          <p:cNvPicPr>
            <a:picLocks noChangeAspect="1"/>
          </p:cNvPicPr>
          <p:nvPr/>
        </p:nvPicPr>
        <p:blipFill rotWithShape="1">
          <a:blip r:embed="rId3">
            <a:extLst>
              <a:ext uri="{28A0092B-C50C-407E-A947-70E740481C1C}">
                <a14:useLocalDpi xmlns:a14="http://schemas.microsoft.com/office/drawing/2010/main" val="0"/>
              </a:ext>
            </a:extLst>
          </a:blip>
          <a:srcRect t="58437" b="191"/>
          <a:stretch/>
        </p:blipFill>
        <p:spPr>
          <a:xfrm>
            <a:off x="2992988" y="1687750"/>
            <a:ext cx="2777804" cy="4613160"/>
          </a:xfrm>
          <a:prstGeom prst="rect">
            <a:avLst/>
          </a:prstGeom>
        </p:spPr>
      </p:pic>
      <p:sp>
        <p:nvSpPr>
          <p:cNvPr id="2" name="CaixaDeTexto 1">
            <a:extLst>
              <a:ext uri="{FF2B5EF4-FFF2-40B4-BE49-F238E27FC236}">
                <a16:creationId xmlns:a16="http://schemas.microsoft.com/office/drawing/2014/main" id="{DF088563-7AFE-4300-B717-91133105E121}"/>
              </a:ext>
            </a:extLst>
          </p:cNvPr>
          <p:cNvSpPr txBox="1"/>
          <p:nvPr/>
        </p:nvSpPr>
        <p:spPr>
          <a:xfrm>
            <a:off x="7443752" y="4361710"/>
            <a:ext cx="1010598" cy="276999"/>
          </a:xfrm>
          <a:prstGeom prst="rect">
            <a:avLst/>
          </a:prstGeom>
          <a:noFill/>
        </p:spPr>
        <p:txBody>
          <a:bodyPr wrap="none" rtlCol="0">
            <a:spAutoFit/>
          </a:bodyPr>
          <a:lstStyle/>
          <a:p>
            <a:pPr marL="171450" indent="-171450">
              <a:buFont typeface="Arial" panose="020B0604020202020204" pitchFamily="34" charset="0"/>
              <a:buChar char="•"/>
            </a:pPr>
            <a:r>
              <a:rPr lang="pt-BR" sz="1200" dirty="0">
                <a:latin typeface="Open Sans" panose="020B0604020202020204"/>
              </a:rPr>
              <a:t>Contraste</a:t>
            </a:r>
          </a:p>
        </p:txBody>
      </p:sp>
      <p:sp>
        <p:nvSpPr>
          <p:cNvPr id="3" name="CaixaDeTexto 2">
            <a:extLst>
              <a:ext uri="{FF2B5EF4-FFF2-40B4-BE49-F238E27FC236}">
                <a16:creationId xmlns:a16="http://schemas.microsoft.com/office/drawing/2014/main" id="{54ECBC7F-2675-4F80-A780-6E307B6FCE19}"/>
              </a:ext>
            </a:extLst>
          </p:cNvPr>
          <p:cNvSpPr txBox="1"/>
          <p:nvPr/>
        </p:nvSpPr>
        <p:spPr>
          <a:xfrm>
            <a:off x="10353210" y="4366414"/>
            <a:ext cx="748923" cy="276999"/>
          </a:xfrm>
          <a:prstGeom prst="rect">
            <a:avLst/>
          </a:prstGeom>
          <a:noFill/>
        </p:spPr>
        <p:txBody>
          <a:bodyPr wrap="none" rtlCol="0">
            <a:spAutoFit/>
          </a:bodyPr>
          <a:lstStyle/>
          <a:p>
            <a:pPr marL="171450" indent="-171450">
              <a:buFont typeface="Arial" panose="020B0604020202020204" pitchFamily="34" charset="0"/>
              <a:buChar char="•"/>
            </a:pPr>
            <a:r>
              <a:rPr lang="pt-BR" sz="1200" dirty="0">
                <a:latin typeface="Open Sans" panose="020B0604020202020204"/>
              </a:rPr>
              <a:t>Brilho</a:t>
            </a:r>
          </a:p>
        </p:txBody>
      </p:sp>
      <p:sp>
        <p:nvSpPr>
          <p:cNvPr id="21" name="CaixaDeTexto 20">
            <a:extLst>
              <a:ext uri="{FF2B5EF4-FFF2-40B4-BE49-F238E27FC236}">
                <a16:creationId xmlns:a16="http://schemas.microsoft.com/office/drawing/2014/main" id="{50E294EB-5414-455A-81F7-EECBD4A079E3}"/>
              </a:ext>
            </a:extLst>
          </p:cNvPr>
          <p:cNvSpPr txBox="1"/>
          <p:nvPr/>
        </p:nvSpPr>
        <p:spPr>
          <a:xfrm>
            <a:off x="6560528" y="4357383"/>
            <a:ext cx="904799" cy="276999"/>
          </a:xfrm>
          <a:prstGeom prst="rect">
            <a:avLst/>
          </a:prstGeom>
          <a:noFill/>
        </p:spPr>
        <p:txBody>
          <a:bodyPr wrap="none" rtlCol="0">
            <a:spAutoFit/>
          </a:bodyPr>
          <a:lstStyle/>
          <a:p>
            <a:pPr marL="171450" indent="-171450">
              <a:buFont typeface="Arial" panose="020B0604020202020204" pitchFamily="34" charset="0"/>
              <a:buChar char="•"/>
            </a:pPr>
            <a:r>
              <a:rPr lang="pt-BR" sz="1200" dirty="0">
                <a:latin typeface="Open Sans" panose="020B0604020202020204"/>
              </a:rPr>
              <a:t>Rotação</a:t>
            </a:r>
          </a:p>
        </p:txBody>
      </p:sp>
      <p:sp>
        <p:nvSpPr>
          <p:cNvPr id="24" name="CaixaDeTexto 23">
            <a:extLst>
              <a:ext uri="{FF2B5EF4-FFF2-40B4-BE49-F238E27FC236}">
                <a16:creationId xmlns:a16="http://schemas.microsoft.com/office/drawing/2014/main" id="{2FC17B0D-3A99-4DB5-9087-2D01F8D1C459}"/>
              </a:ext>
            </a:extLst>
          </p:cNvPr>
          <p:cNvSpPr txBox="1"/>
          <p:nvPr/>
        </p:nvSpPr>
        <p:spPr>
          <a:xfrm>
            <a:off x="8474335" y="4357629"/>
            <a:ext cx="840295" cy="276999"/>
          </a:xfrm>
          <a:prstGeom prst="rect">
            <a:avLst/>
          </a:prstGeom>
          <a:noFill/>
        </p:spPr>
        <p:txBody>
          <a:bodyPr wrap="none" rtlCol="0">
            <a:spAutoFit/>
          </a:bodyPr>
          <a:lstStyle/>
          <a:p>
            <a:pPr marL="171450" indent="-171450">
              <a:buFont typeface="Arial" panose="020B0604020202020204" pitchFamily="34" charset="0"/>
              <a:buChar char="•"/>
            </a:pPr>
            <a:r>
              <a:rPr lang="pt-BR" sz="1200" dirty="0">
                <a:latin typeface="Open Sans" panose="020B0604020202020204"/>
              </a:rPr>
              <a:t>Nitidez</a:t>
            </a:r>
          </a:p>
        </p:txBody>
      </p:sp>
      <p:sp>
        <p:nvSpPr>
          <p:cNvPr id="25" name="CaixaDeTexto 24">
            <a:extLst>
              <a:ext uri="{FF2B5EF4-FFF2-40B4-BE49-F238E27FC236}">
                <a16:creationId xmlns:a16="http://schemas.microsoft.com/office/drawing/2014/main" id="{ABE573D5-A7F4-4D8E-9065-07F5B85303B9}"/>
              </a:ext>
            </a:extLst>
          </p:cNvPr>
          <p:cNvSpPr txBox="1"/>
          <p:nvPr/>
        </p:nvSpPr>
        <p:spPr>
          <a:xfrm>
            <a:off x="9293672" y="4357383"/>
            <a:ext cx="1027845" cy="276999"/>
          </a:xfrm>
          <a:prstGeom prst="rect">
            <a:avLst/>
          </a:prstGeom>
          <a:noFill/>
        </p:spPr>
        <p:txBody>
          <a:bodyPr wrap="none" rtlCol="0">
            <a:spAutoFit/>
          </a:bodyPr>
          <a:lstStyle/>
          <a:p>
            <a:pPr marL="171450" indent="-171450">
              <a:buFont typeface="Arial" panose="020B0604020202020204" pitchFamily="34" charset="0"/>
              <a:buChar char="•"/>
            </a:pPr>
            <a:r>
              <a:rPr lang="pt-BR" sz="1200" dirty="0">
                <a:latin typeface="Open Sans" panose="020B0604020202020204"/>
              </a:rPr>
              <a:t>Saturação</a:t>
            </a:r>
          </a:p>
        </p:txBody>
      </p:sp>
      <p:sp>
        <p:nvSpPr>
          <p:cNvPr id="4" name="CaixaDeTexto 3">
            <a:extLst>
              <a:ext uri="{FF2B5EF4-FFF2-40B4-BE49-F238E27FC236}">
                <a16:creationId xmlns:a16="http://schemas.microsoft.com/office/drawing/2014/main" id="{D7E2CD1B-0DB7-4A58-9B08-91B98E0CA198}"/>
              </a:ext>
            </a:extLst>
          </p:cNvPr>
          <p:cNvSpPr txBox="1"/>
          <p:nvPr/>
        </p:nvSpPr>
        <p:spPr>
          <a:xfrm>
            <a:off x="6528759" y="4762743"/>
            <a:ext cx="4407540" cy="954107"/>
          </a:xfrm>
          <a:prstGeom prst="rect">
            <a:avLst/>
          </a:prstGeom>
          <a:noFill/>
        </p:spPr>
        <p:txBody>
          <a:bodyPr wrap="square" rtlCol="0">
            <a:spAutoFit/>
          </a:bodyPr>
          <a:lstStyle/>
          <a:p>
            <a:pPr algn="just"/>
            <a:r>
              <a:rPr lang="pt-BR" sz="1400" dirty="0">
                <a:latin typeface="Open Sans" panose="020B0604020202020204"/>
              </a:rPr>
              <a:t>Este procedimento permitiu balancear a classe </a:t>
            </a:r>
            <a:r>
              <a:rPr lang="pt-BR" sz="1400" i="1" dirty="0" err="1">
                <a:solidFill>
                  <a:srgbClr val="434343"/>
                </a:solidFill>
                <a:latin typeface="Open Sans" panose="020B0604020202020204"/>
              </a:rPr>
              <a:t>mask_weared_incorrect</a:t>
            </a:r>
            <a:r>
              <a:rPr lang="pt-BR" sz="1400" i="1" dirty="0">
                <a:solidFill>
                  <a:srgbClr val="434343"/>
                </a:solidFill>
                <a:latin typeface="Open Sans" panose="020B0604020202020204"/>
              </a:rPr>
              <a:t> </a:t>
            </a:r>
            <a:r>
              <a:rPr lang="pt-BR" sz="1400" dirty="0">
                <a:solidFill>
                  <a:srgbClr val="434343"/>
                </a:solidFill>
                <a:latin typeface="Open Sans" panose="020B0604020202020204"/>
              </a:rPr>
              <a:t>com relação</a:t>
            </a:r>
            <a:r>
              <a:rPr lang="pt-BR" sz="1400" dirty="0">
                <a:latin typeface="Open Sans" panose="020B0604020202020204"/>
              </a:rPr>
              <a:t> as outras classes e também triplicar a quantidade de fotos em todas as categorias.</a:t>
            </a:r>
          </a:p>
        </p:txBody>
      </p:sp>
    </p:spTree>
    <p:extLst>
      <p:ext uri="{BB962C8B-B14F-4D97-AF65-F5344CB8AC3E}">
        <p14:creationId xmlns:p14="http://schemas.microsoft.com/office/powerpoint/2010/main" val="1404067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Placeholder 1">
            <a:extLst>
              <a:ext uri="{FF2B5EF4-FFF2-40B4-BE49-F238E27FC236}">
                <a16:creationId xmlns:a16="http://schemas.microsoft.com/office/drawing/2014/main" id="{3594DE52-7C66-4B4A-A0A2-6A19C13FEDE7}"/>
              </a:ext>
            </a:extLst>
          </p:cNvPr>
          <p:cNvSpPr txBox="1">
            <a:spLocks/>
          </p:cNvSpPr>
          <p:nvPr/>
        </p:nvSpPr>
        <p:spPr>
          <a:xfrm>
            <a:off x="176514" y="11293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3.iii. </a:t>
            </a:r>
            <a:r>
              <a:rPr kumimoji="0" lang="en-US" sz="2400" b="0" i="0" u="none" strike="noStrike" kern="1200" cap="none" spc="0" normalizeH="0" baseline="0" noProof="0" dirty="0" err="1">
                <a:ln>
                  <a:noFill/>
                </a:ln>
                <a:solidFill>
                  <a:srgbClr val="434343"/>
                </a:solidFill>
                <a:effectLst/>
                <a:uLnTx/>
                <a:uFillTx/>
                <a:latin typeface="Open Sans" panose="020B0604020202020204" charset="0"/>
                <a:ea typeface="Open Sans" panose="020B0604020202020204" charset="0"/>
                <a:cs typeface="Open Sans" panose="020B0604020202020204" charset="0"/>
              </a:rPr>
              <a:t>Filtros</a:t>
            </a:r>
            <a:endParaRPr kumimoji="0" lang="en-US" sz="2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                       </a:t>
            </a:r>
            <a:endParaRPr kumimoji="0" lang="en-US" sz="11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30001" y="379620"/>
            <a:ext cx="38822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sp>
        <p:nvSpPr>
          <p:cNvPr id="4" name="Seta: para a Direita 3">
            <a:extLst>
              <a:ext uri="{FF2B5EF4-FFF2-40B4-BE49-F238E27FC236}">
                <a16:creationId xmlns:a16="http://schemas.microsoft.com/office/drawing/2014/main" id="{F7615716-0E2D-4473-883D-ECF83CC83869}"/>
              </a:ext>
            </a:extLst>
          </p:cNvPr>
          <p:cNvSpPr/>
          <p:nvPr/>
        </p:nvSpPr>
        <p:spPr>
          <a:xfrm>
            <a:off x="1073426" y="1126436"/>
            <a:ext cx="9410847" cy="1258991"/>
          </a:xfrm>
          <a:prstGeom prst="rightArrow">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Seta: para a Direita 10">
            <a:extLst>
              <a:ext uri="{FF2B5EF4-FFF2-40B4-BE49-F238E27FC236}">
                <a16:creationId xmlns:a16="http://schemas.microsoft.com/office/drawing/2014/main" id="{2D7DF2C9-E5E2-42F5-9102-91E9C5F7E652}"/>
              </a:ext>
            </a:extLst>
          </p:cNvPr>
          <p:cNvSpPr/>
          <p:nvPr/>
        </p:nvSpPr>
        <p:spPr>
          <a:xfrm>
            <a:off x="3086135" y="1661928"/>
            <a:ext cx="7474337" cy="1258991"/>
          </a:xfrm>
          <a:prstGeom prst="rightArrow">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Seta: para a Direita 11">
            <a:extLst>
              <a:ext uri="{FF2B5EF4-FFF2-40B4-BE49-F238E27FC236}">
                <a16:creationId xmlns:a16="http://schemas.microsoft.com/office/drawing/2014/main" id="{E79D9137-65DE-4DD1-BA69-D6FA8B0C6A29}"/>
              </a:ext>
            </a:extLst>
          </p:cNvPr>
          <p:cNvSpPr/>
          <p:nvPr/>
        </p:nvSpPr>
        <p:spPr>
          <a:xfrm>
            <a:off x="4969565" y="2228474"/>
            <a:ext cx="5590908" cy="1258991"/>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Seta: para a Direita 12">
            <a:extLst>
              <a:ext uri="{FF2B5EF4-FFF2-40B4-BE49-F238E27FC236}">
                <a16:creationId xmlns:a16="http://schemas.microsoft.com/office/drawing/2014/main" id="{16CCE95A-774C-4A36-B18A-E9D8B3E30EF7}"/>
              </a:ext>
            </a:extLst>
          </p:cNvPr>
          <p:cNvSpPr/>
          <p:nvPr/>
        </p:nvSpPr>
        <p:spPr>
          <a:xfrm>
            <a:off x="6801250" y="2761231"/>
            <a:ext cx="3885118" cy="1258991"/>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Imagem 6">
            <a:extLst>
              <a:ext uri="{FF2B5EF4-FFF2-40B4-BE49-F238E27FC236}">
                <a16:creationId xmlns:a16="http://schemas.microsoft.com/office/drawing/2014/main" id="{BD0EC856-C53B-4740-AE92-4FEBBE821A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5936" y="1446333"/>
            <a:ext cx="603549" cy="603549"/>
          </a:xfrm>
          <a:prstGeom prst="rect">
            <a:avLst/>
          </a:prstGeom>
        </p:spPr>
      </p:pic>
      <p:sp>
        <p:nvSpPr>
          <p:cNvPr id="8" name="Retângulo 7">
            <a:extLst>
              <a:ext uri="{FF2B5EF4-FFF2-40B4-BE49-F238E27FC236}">
                <a16:creationId xmlns:a16="http://schemas.microsoft.com/office/drawing/2014/main" id="{5ADC7EE4-1863-4C1C-8EA7-5780A0C25266}"/>
              </a:ext>
            </a:extLst>
          </p:cNvPr>
          <p:cNvSpPr/>
          <p:nvPr/>
        </p:nvSpPr>
        <p:spPr>
          <a:xfrm>
            <a:off x="1631527" y="1501885"/>
            <a:ext cx="1968809" cy="49244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400" b="1" i="0" u="none" strike="noStrike" kern="1200" cap="none" spc="0" normalizeH="0" baseline="0" noProof="0" dirty="0">
                <a:ln>
                  <a:noFill/>
                </a:ln>
                <a:solidFill>
                  <a:prstClr val="white"/>
                </a:solidFill>
                <a:effectLst/>
                <a:uLnTx/>
                <a:uFillTx/>
                <a:latin typeface="Open Sans" panose="020B0604020202020204" charset="0"/>
                <a:ea typeface="+mn-ea"/>
                <a:cs typeface="+mn-cs"/>
              </a:rPr>
              <a:t>Base Original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prstClr val="white"/>
                </a:solidFill>
                <a:effectLst/>
                <a:uLnTx/>
                <a:uFillTx/>
                <a:latin typeface="Calibri" panose="020F0502020204030204"/>
                <a:ea typeface="+mn-ea"/>
                <a:cs typeface="+mn-cs"/>
              </a:rPr>
              <a:t>1.706 </a:t>
            </a:r>
            <a:r>
              <a:rPr lang="pt-BR" sz="1200" dirty="0">
                <a:solidFill>
                  <a:prstClr val="white"/>
                </a:solidFill>
                <a:latin typeface="Calibri" panose="020F0502020204030204"/>
              </a:rPr>
              <a:t>arquivos</a:t>
            </a:r>
            <a:r>
              <a:rPr kumimoji="0" lang="pt-BR" sz="1200" b="0" i="0" u="none" strike="noStrike" kern="1200" cap="none" spc="0" normalizeH="0" baseline="0" noProof="0" dirty="0">
                <a:ln>
                  <a:noFill/>
                </a:ln>
                <a:solidFill>
                  <a:prstClr val="white"/>
                </a:solidFill>
                <a:effectLst/>
                <a:uLnTx/>
                <a:uFillTx/>
                <a:latin typeface="Calibri" panose="020F0502020204030204"/>
                <a:ea typeface="+mn-ea"/>
                <a:cs typeface="+mn-cs"/>
              </a:rPr>
              <a:t>, 853 imagens</a:t>
            </a:r>
            <a:endPar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Retângulo 18">
            <a:extLst>
              <a:ext uri="{FF2B5EF4-FFF2-40B4-BE49-F238E27FC236}">
                <a16:creationId xmlns:a16="http://schemas.microsoft.com/office/drawing/2014/main" id="{7B2D6916-06CD-4DB9-94D6-015099C6862E}"/>
              </a:ext>
            </a:extLst>
          </p:cNvPr>
          <p:cNvSpPr/>
          <p:nvPr/>
        </p:nvSpPr>
        <p:spPr>
          <a:xfrm>
            <a:off x="3655434" y="2014200"/>
            <a:ext cx="2125903" cy="49244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400" b="1" i="0" u="none" strike="noStrike" kern="1200" cap="none" spc="0" normalizeH="0" baseline="0" noProof="0" dirty="0">
                <a:ln>
                  <a:noFill/>
                </a:ln>
                <a:solidFill>
                  <a:prstClr val="white"/>
                </a:solidFill>
                <a:effectLst/>
                <a:uLnTx/>
                <a:uFillTx/>
                <a:latin typeface="Open Sans" panose="020B0604020202020204" charset="0"/>
                <a:ea typeface="+mn-ea"/>
                <a:cs typeface="+mn-cs"/>
              </a:rPr>
              <a:t>Base Ampliada</a:t>
            </a:r>
          </a:p>
          <a:p>
            <a:pPr lvl="0">
              <a:defRPr/>
            </a:pPr>
            <a:r>
              <a:rPr lang="pt-BR" sz="1200" dirty="0">
                <a:solidFill>
                  <a:prstClr val="white"/>
                </a:solidFill>
              </a:rPr>
              <a:t>11.464 arquivos, 5732 imagens</a:t>
            </a:r>
            <a:endParaRPr lang="pt-BR" sz="1400" dirty="0">
              <a:solidFill>
                <a:prstClr val="white"/>
              </a:solidFill>
            </a:endParaRPr>
          </a:p>
        </p:txBody>
      </p:sp>
      <p:pic>
        <p:nvPicPr>
          <p:cNvPr id="10" name="Imagem 9">
            <a:extLst>
              <a:ext uri="{FF2B5EF4-FFF2-40B4-BE49-F238E27FC236}">
                <a16:creationId xmlns:a16="http://schemas.microsoft.com/office/drawing/2014/main" id="{BAEB7347-1AFA-424B-9BB8-3BEEFCDB02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86136" y="1944005"/>
            <a:ext cx="667192" cy="667192"/>
          </a:xfrm>
          <a:prstGeom prst="rect">
            <a:avLst/>
          </a:prstGeom>
        </p:spPr>
      </p:pic>
      <p:pic>
        <p:nvPicPr>
          <p:cNvPr id="15" name="Imagem 14">
            <a:extLst>
              <a:ext uri="{FF2B5EF4-FFF2-40B4-BE49-F238E27FC236}">
                <a16:creationId xmlns:a16="http://schemas.microsoft.com/office/drawing/2014/main" id="{6D0CF7C0-B37C-4CB6-BF98-2F415ECB6FB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57788" y="2487974"/>
            <a:ext cx="699323" cy="699323"/>
          </a:xfrm>
          <a:prstGeom prst="rect">
            <a:avLst/>
          </a:prstGeom>
        </p:spPr>
      </p:pic>
      <p:sp>
        <p:nvSpPr>
          <p:cNvPr id="23" name="Retângulo 22">
            <a:extLst>
              <a:ext uri="{FF2B5EF4-FFF2-40B4-BE49-F238E27FC236}">
                <a16:creationId xmlns:a16="http://schemas.microsoft.com/office/drawing/2014/main" id="{5700B7E6-9777-47C7-A160-CB202A7CF828}"/>
              </a:ext>
            </a:extLst>
          </p:cNvPr>
          <p:cNvSpPr/>
          <p:nvPr/>
        </p:nvSpPr>
        <p:spPr>
          <a:xfrm>
            <a:off x="5491208" y="2578560"/>
            <a:ext cx="1577676" cy="49244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400" b="1" i="0" u="none" strike="noStrike" kern="1200" cap="none" spc="0" normalizeH="0" baseline="0" noProof="0" dirty="0">
                <a:ln>
                  <a:noFill/>
                </a:ln>
                <a:solidFill>
                  <a:prstClr val="white"/>
                </a:solidFill>
                <a:effectLst/>
                <a:uLnTx/>
                <a:uFillTx/>
                <a:latin typeface="Open Sans" panose="020B0604020202020204" charset="0"/>
                <a:ea typeface="+mn-ea"/>
                <a:cs typeface="+mn-cs"/>
              </a:rPr>
              <a:t>Base Balanceada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prstClr val="white"/>
                </a:solidFill>
                <a:effectLst/>
                <a:uLnTx/>
                <a:uFillTx/>
                <a:latin typeface="Calibri" panose="020F0502020204030204"/>
                <a:ea typeface="+mn-ea"/>
                <a:cs typeface="+mn-cs"/>
              </a:rPr>
              <a:t>7.248 rostos </a:t>
            </a:r>
            <a:endPar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2" name="Imagem 21">
            <a:extLst>
              <a:ext uri="{FF2B5EF4-FFF2-40B4-BE49-F238E27FC236}">
                <a16:creationId xmlns:a16="http://schemas.microsoft.com/office/drawing/2014/main" id="{EDE40FF9-315D-41F3-A825-84A10CA75E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8404" y="3103590"/>
            <a:ext cx="702774" cy="566547"/>
          </a:xfrm>
          <a:prstGeom prst="rect">
            <a:avLst/>
          </a:prstGeom>
        </p:spPr>
      </p:pic>
      <p:sp>
        <p:nvSpPr>
          <p:cNvPr id="26" name="Retângulo 25">
            <a:extLst>
              <a:ext uri="{FF2B5EF4-FFF2-40B4-BE49-F238E27FC236}">
                <a16:creationId xmlns:a16="http://schemas.microsoft.com/office/drawing/2014/main" id="{B5A3BABB-9133-4EDB-B005-22DBEBC2A342}"/>
              </a:ext>
            </a:extLst>
          </p:cNvPr>
          <p:cNvSpPr/>
          <p:nvPr/>
        </p:nvSpPr>
        <p:spPr>
          <a:xfrm>
            <a:off x="7552955" y="3114052"/>
            <a:ext cx="1625766" cy="49244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400" b="1" i="0" u="none" strike="noStrike" kern="1200" cap="none" spc="0" normalizeH="0" baseline="0" noProof="0" dirty="0">
                <a:ln>
                  <a:noFill/>
                </a:ln>
                <a:solidFill>
                  <a:prstClr val="white"/>
                </a:solidFill>
                <a:effectLst/>
                <a:uLnTx/>
                <a:uFillTx/>
                <a:latin typeface="Open Sans" panose="020B0604020202020204" charset="0"/>
                <a:ea typeface="+mn-ea"/>
                <a:cs typeface="+mn-cs"/>
              </a:rPr>
              <a:t>Base modelagem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prstClr val="white"/>
                </a:solidFill>
                <a:effectLst/>
                <a:uLnTx/>
                <a:uFillTx/>
                <a:latin typeface="Calibri" panose="020F0502020204030204"/>
                <a:ea typeface="+mn-ea"/>
                <a:cs typeface="+mn-cs"/>
              </a:rPr>
              <a:t>21.744 rostos</a:t>
            </a:r>
            <a:endPar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Google Shape;115;p18">
            <a:extLst>
              <a:ext uri="{FF2B5EF4-FFF2-40B4-BE49-F238E27FC236}">
                <a16:creationId xmlns:a16="http://schemas.microsoft.com/office/drawing/2014/main" id="{9BF76CB2-7E2E-42E1-B9E6-9ECAE2616509}"/>
              </a:ext>
            </a:extLst>
          </p:cNvPr>
          <p:cNvSpPr txBox="1"/>
          <p:nvPr/>
        </p:nvSpPr>
        <p:spPr>
          <a:xfrm>
            <a:off x="1025240" y="2125631"/>
            <a:ext cx="1975780" cy="2195788"/>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434343"/>
                </a:solidFill>
                <a:effectLst/>
                <a:uLnTx/>
                <a:uFillTx/>
                <a:latin typeface="Open Sans"/>
                <a:ea typeface="Open Sans"/>
                <a:cs typeface="Open Sans"/>
              </a:rPr>
              <a:t>Base de partida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434343"/>
                </a:solidFill>
                <a:effectLst/>
                <a:uLnTx/>
                <a:uFillTx/>
                <a:latin typeface="Open Sans"/>
                <a:ea typeface="+mn-ea"/>
                <a:cs typeface="+mn-cs"/>
                <a:sym typeface="Open Sans"/>
              </a:rPr>
              <a:t>Importando todos os itens, a base original contém </a:t>
            </a:r>
            <a:r>
              <a:rPr lang="pt-BR" sz="1200" b="1" dirty="0">
                <a:solidFill>
                  <a:srgbClr val="6ADBD9"/>
                </a:solidFill>
                <a:latin typeface="Open Sans"/>
                <a:sym typeface="Open Sans"/>
              </a:rPr>
              <a:t>1.706</a:t>
            </a:r>
            <a:r>
              <a:rPr kumimoji="0" lang="pt-BR" sz="1200" b="1" i="0" u="none" strike="noStrike" kern="1200" cap="none" spc="0" normalizeH="0" baseline="0" noProof="0" dirty="0">
                <a:ln>
                  <a:noFill/>
                </a:ln>
                <a:solidFill>
                  <a:srgbClr val="6ADBD9"/>
                </a:solidFill>
                <a:effectLst/>
                <a:uLnTx/>
                <a:uFillTx/>
                <a:latin typeface="Open Sans"/>
                <a:ea typeface="+mn-ea"/>
                <a:cs typeface="+mn-cs"/>
                <a:sym typeface="Open Sans"/>
              </a:rPr>
              <a:t> registros</a:t>
            </a:r>
            <a:r>
              <a:rPr kumimoji="0" lang="pt-BR" sz="1200" b="1" i="0" u="none" strike="noStrike" kern="1200" cap="none" spc="0" normalizeH="0" baseline="0" noProof="0" dirty="0">
                <a:ln>
                  <a:noFill/>
                </a:ln>
                <a:solidFill>
                  <a:srgbClr val="434343"/>
                </a:solidFill>
                <a:effectLst/>
                <a:uLnTx/>
                <a:uFillTx/>
                <a:latin typeface="Open Sans"/>
                <a:ea typeface="+mn-ea"/>
                <a:cs typeface="+mn-cs"/>
                <a:sym typeface="Open Sans"/>
              </a:rPr>
              <a:t>, </a:t>
            </a:r>
            <a:r>
              <a:rPr kumimoji="0" lang="pt-BR" sz="1200" b="0" i="0" u="none" strike="noStrike" kern="1200" cap="none" spc="0" normalizeH="0" baseline="0" noProof="0" dirty="0">
                <a:ln>
                  <a:noFill/>
                </a:ln>
                <a:solidFill>
                  <a:srgbClr val="434343"/>
                </a:solidFill>
                <a:effectLst/>
                <a:uLnTx/>
                <a:uFillTx/>
                <a:latin typeface="Open Sans"/>
                <a:ea typeface="+mn-ea"/>
                <a:cs typeface="+mn-cs"/>
                <a:sym typeface="Open Sans"/>
              </a:rPr>
              <a:t>sendo que destes </a:t>
            </a:r>
            <a:r>
              <a:rPr kumimoji="0" lang="pt-BR" sz="1200" b="1" i="0" u="none" strike="noStrike" kern="1200" cap="none" spc="0" normalizeH="0" baseline="0" noProof="0" dirty="0">
                <a:ln>
                  <a:noFill/>
                </a:ln>
                <a:solidFill>
                  <a:srgbClr val="6ADBD9"/>
                </a:solidFill>
                <a:effectLst/>
                <a:uLnTx/>
                <a:uFillTx/>
                <a:latin typeface="Open Sans"/>
                <a:ea typeface="+mn-ea"/>
                <a:cs typeface="+mn-cs"/>
                <a:sym typeface="Open Sans"/>
              </a:rPr>
              <a:t>853 </a:t>
            </a:r>
            <a:r>
              <a:rPr kumimoji="0" lang="pt-BR" sz="1200" b="0" i="0" u="none" strike="noStrike" kern="1200" cap="none" spc="0" normalizeH="0" baseline="0" noProof="0" dirty="0">
                <a:ln>
                  <a:noFill/>
                </a:ln>
                <a:solidFill>
                  <a:srgbClr val="434343"/>
                </a:solidFill>
                <a:effectLst/>
                <a:uLnTx/>
                <a:uFillTx/>
                <a:latin typeface="Open Sans"/>
                <a:ea typeface="+mn-ea"/>
                <a:cs typeface="+mn-cs"/>
                <a:sym typeface="Open Sans"/>
              </a:rPr>
              <a:t>são imagens e o restante são arquivos XML com descrição das imagens.</a:t>
            </a:r>
          </a:p>
          <a:p>
            <a:pPr>
              <a:defRPr/>
            </a:pPr>
            <a:r>
              <a:rPr lang="pt-BR" sz="1200" dirty="0">
                <a:solidFill>
                  <a:srgbClr val="434343"/>
                </a:solidFill>
                <a:latin typeface="Open Sans"/>
                <a:sym typeface="Open Sans"/>
              </a:rPr>
              <a:t>O total de rostos são </a:t>
            </a:r>
            <a:r>
              <a:rPr lang="pt-BR" sz="1200" b="1" dirty="0">
                <a:solidFill>
                  <a:srgbClr val="6ADBD9"/>
                </a:solidFill>
                <a:latin typeface="Open Sans"/>
              </a:rPr>
              <a:t>4.072 rostos.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
        <p:nvSpPr>
          <p:cNvPr id="29" name="Google Shape;115;p18">
            <a:extLst>
              <a:ext uri="{FF2B5EF4-FFF2-40B4-BE49-F238E27FC236}">
                <a16:creationId xmlns:a16="http://schemas.microsoft.com/office/drawing/2014/main" id="{55710F79-C8B3-4897-ADCF-4E701F89C903}"/>
              </a:ext>
            </a:extLst>
          </p:cNvPr>
          <p:cNvSpPr txBox="1"/>
          <p:nvPr/>
        </p:nvSpPr>
        <p:spPr>
          <a:xfrm>
            <a:off x="3047819" y="2719160"/>
            <a:ext cx="1763760" cy="2549273"/>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200" b="1" dirty="0">
                <a:solidFill>
                  <a:srgbClr val="434343"/>
                </a:solidFill>
                <a:latin typeface="Open Sans"/>
                <a:ea typeface="Open Sans"/>
                <a:cs typeface="Open Sans"/>
              </a:rPr>
              <a:t>Redução da base</a:t>
            </a:r>
            <a:endParaRPr kumimoji="0" lang="da-DK" sz="1200" b="1" i="0" u="none" strike="noStrike" kern="1200" cap="none" spc="0" normalizeH="0" baseline="0" noProof="0" dirty="0">
              <a:ln>
                <a:noFill/>
              </a:ln>
              <a:solidFill>
                <a:srgbClr val="434343"/>
              </a:solidFill>
              <a:effectLst/>
              <a:uLnTx/>
              <a:uFillTx/>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434343"/>
                </a:solidFill>
                <a:effectLst/>
                <a:uLnTx/>
                <a:uFillTx/>
                <a:latin typeface="Open Sans"/>
                <a:ea typeface="Open Sans"/>
                <a:cs typeface="Open Sans"/>
                <a:sym typeface="Open Sans"/>
              </a:rPr>
              <a:t>Foi compilado para análise um </a:t>
            </a:r>
            <a:r>
              <a:rPr kumimoji="0" lang="pt-BR" sz="1200" b="1" i="0" u="none" strike="noStrike" kern="1200" cap="none" spc="0" normalizeH="0" baseline="0" noProof="0" dirty="0">
                <a:ln>
                  <a:noFill/>
                </a:ln>
                <a:solidFill>
                  <a:srgbClr val="6ADBD9"/>
                </a:solidFill>
                <a:effectLst/>
                <a:uLnTx/>
                <a:uFillTx/>
                <a:latin typeface="Open Sans"/>
                <a:ea typeface="Open Sans"/>
                <a:cs typeface="Open Sans"/>
                <a:sym typeface="Open Sans"/>
              </a:rPr>
              <a:t>conjunto de 5.732</a:t>
            </a:r>
            <a:r>
              <a:rPr kumimoji="0" lang="pt-BR" sz="1200" b="0" i="0" u="none" strike="noStrike" kern="1200" cap="none" spc="0" normalizeH="0" baseline="0" noProof="0" dirty="0">
                <a:ln>
                  <a:noFill/>
                </a:ln>
                <a:solidFill>
                  <a:srgbClr val="6ADBD9"/>
                </a:solidFill>
                <a:effectLst/>
                <a:uLnTx/>
                <a:uFillTx/>
                <a:latin typeface="Open Sans"/>
                <a:ea typeface="Open Sans"/>
                <a:cs typeface="Open Sans"/>
                <a:sym typeface="Open Sans"/>
              </a:rPr>
              <a:t> </a:t>
            </a:r>
            <a:r>
              <a:rPr kumimoji="0" lang="pt-BR" sz="1200" b="0" i="0" u="none" strike="noStrike" kern="1200" cap="none" spc="0" normalizeH="0" baseline="0" noProof="0" dirty="0">
                <a:ln>
                  <a:noFill/>
                </a:ln>
                <a:solidFill>
                  <a:srgbClr val="434343"/>
                </a:solidFill>
                <a:effectLst/>
                <a:uLnTx/>
                <a:uFillTx/>
                <a:latin typeface="Open Sans"/>
                <a:ea typeface="Open Sans"/>
                <a:cs typeface="Open Sans"/>
                <a:sym typeface="Open Sans"/>
              </a:rPr>
              <a:t>imagens com vários rostos.</a:t>
            </a:r>
          </a:p>
          <a:p>
            <a:pPr lvl="0">
              <a:defRPr/>
            </a:pPr>
            <a:r>
              <a:rPr lang="pt-BR" sz="1200" dirty="0">
                <a:solidFill>
                  <a:srgbClr val="434343"/>
                </a:solidFill>
                <a:latin typeface="Open Sans"/>
                <a:sym typeface="Open Sans"/>
              </a:rPr>
              <a:t>O total de rostos são </a:t>
            </a:r>
            <a:r>
              <a:rPr lang="pt-BR" sz="1200" b="1" dirty="0">
                <a:solidFill>
                  <a:srgbClr val="6ADBD9"/>
                </a:solidFill>
                <a:latin typeface="Open Sans"/>
                <a:sym typeface="Open Sans"/>
              </a:rPr>
              <a:t>6.821</a:t>
            </a:r>
            <a:r>
              <a:rPr lang="pt-BR" sz="1200" b="1" dirty="0">
                <a:solidFill>
                  <a:srgbClr val="6ADBD9"/>
                </a:solidFill>
                <a:latin typeface="Open Sans"/>
              </a:rPr>
              <a:t> rostos. </a:t>
            </a:r>
            <a:r>
              <a:rPr lang="pt-BR" sz="1200" dirty="0">
                <a:latin typeface="Open Sans"/>
              </a:rPr>
              <a:t>Porém para conseguir treinar com eficiência, filtramos </a:t>
            </a:r>
            <a:r>
              <a:rPr lang="pt-BR" sz="1200" b="1" dirty="0">
                <a:solidFill>
                  <a:srgbClr val="6ADBD9"/>
                </a:solidFill>
                <a:latin typeface="Open Sans"/>
                <a:sym typeface="Open Sans"/>
              </a:rPr>
              <a:t>4.833</a:t>
            </a:r>
            <a:r>
              <a:rPr lang="pt-BR" sz="1200" b="1" dirty="0">
                <a:solidFill>
                  <a:srgbClr val="6ADBD9"/>
                </a:solidFill>
                <a:latin typeface="Open Sans"/>
              </a:rPr>
              <a:t> rostos </a:t>
            </a:r>
            <a:r>
              <a:rPr lang="pt-BR" sz="1200" dirty="0">
                <a:latin typeface="Open Sans"/>
              </a:rPr>
              <a:t>maiores que 20X20 pixels.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
        <p:nvSpPr>
          <p:cNvPr id="30" name="Google Shape;115;p18">
            <a:extLst>
              <a:ext uri="{FF2B5EF4-FFF2-40B4-BE49-F238E27FC236}">
                <a16:creationId xmlns:a16="http://schemas.microsoft.com/office/drawing/2014/main" id="{AF6AA49C-E984-4ED1-8587-CAE44EAD4ED2}"/>
              </a:ext>
            </a:extLst>
          </p:cNvPr>
          <p:cNvSpPr txBox="1"/>
          <p:nvPr/>
        </p:nvSpPr>
        <p:spPr>
          <a:xfrm>
            <a:off x="4969217" y="3289844"/>
            <a:ext cx="1763760" cy="2825206"/>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200" b="1" dirty="0">
                <a:solidFill>
                  <a:srgbClr val="434343"/>
                </a:solidFill>
                <a:latin typeface="Open Sans"/>
                <a:ea typeface="Open Sans"/>
                <a:cs typeface="Open Sans"/>
              </a:rPr>
              <a:t>Distinção dos alvos</a:t>
            </a:r>
            <a:endParaRPr kumimoji="0" lang="da-DK" sz="1200" b="1" i="0" u="none" strike="noStrike" kern="1200" cap="none" spc="0" normalizeH="0" baseline="0" noProof="0" dirty="0">
              <a:ln>
                <a:noFill/>
              </a:ln>
              <a:solidFill>
                <a:srgbClr val="434343"/>
              </a:solidFill>
              <a:effectLst/>
              <a:uLnTx/>
              <a:uFillTx/>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lvl="0">
              <a:defRPr/>
            </a:pPr>
            <a:r>
              <a:rPr kumimoji="0" lang="pt-BR" sz="1200" b="0" i="0" u="none" strike="noStrike" kern="1200" cap="none" spc="0" normalizeH="0" baseline="0" noProof="0" dirty="0">
                <a:ln>
                  <a:noFill/>
                </a:ln>
                <a:solidFill>
                  <a:srgbClr val="434343"/>
                </a:solidFill>
                <a:effectLst/>
                <a:uLnTx/>
                <a:uFillTx/>
                <a:latin typeface="Open Sans"/>
                <a:ea typeface="Open Sans"/>
                <a:cs typeface="Open Sans"/>
                <a:sym typeface="Open Sans"/>
              </a:rPr>
              <a:t>Após analisar e recortar os rostos rotulados manualmente nas imagens, ficamos com </a:t>
            </a:r>
            <a:r>
              <a:rPr lang="pt-BR" sz="1200" b="1" dirty="0">
                <a:solidFill>
                  <a:srgbClr val="6ADBD9"/>
                </a:solidFill>
                <a:latin typeface="Open Sans"/>
                <a:ea typeface="Open Sans"/>
                <a:cs typeface="Open Sans"/>
                <a:sym typeface="Open Sans"/>
              </a:rPr>
              <a:t>7.248</a:t>
            </a:r>
            <a:r>
              <a:rPr kumimoji="0" lang="pt-BR" sz="1200" b="1" i="0" u="none" strike="noStrike" kern="1200" cap="none" spc="0" normalizeH="0" baseline="0" noProof="0" dirty="0">
                <a:ln>
                  <a:noFill/>
                </a:ln>
                <a:solidFill>
                  <a:srgbClr val="6ADBD9"/>
                </a:solidFill>
                <a:effectLst/>
                <a:uLnTx/>
                <a:uFillTx/>
                <a:latin typeface="Open Sans"/>
                <a:ea typeface="Open Sans"/>
                <a:cs typeface="Open Sans"/>
                <a:sym typeface="Open Sans"/>
              </a:rPr>
              <a:t> rostos,</a:t>
            </a:r>
            <a:r>
              <a:rPr kumimoji="0" lang="pt-BR" sz="1200" i="0" u="none" strike="noStrike" kern="1200" cap="none" spc="0" normalizeH="0" baseline="0" noProof="0" dirty="0">
                <a:ln>
                  <a:noFill/>
                </a:ln>
                <a:effectLst/>
                <a:uLnTx/>
                <a:uFillTx/>
                <a:latin typeface="Open Sans"/>
                <a:ea typeface="Open Sans"/>
                <a:cs typeface="Open Sans"/>
                <a:sym typeface="Open Sans"/>
              </a:rPr>
              <a:t> utilizando a </a:t>
            </a:r>
            <a:r>
              <a:rPr lang="pt-BR" sz="1200" dirty="0">
                <a:latin typeface="Open Sans"/>
                <a:ea typeface="Open Sans"/>
                <a:cs typeface="Open Sans"/>
                <a:sym typeface="Open Sans"/>
              </a:rPr>
              <a:t>técnica  </a:t>
            </a:r>
            <a:r>
              <a:rPr lang="pt-BR" sz="1200" b="1" i="1" dirty="0">
                <a:solidFill>
                  <a:srgbClr val="6ADBD9"/>
                </a:solidFill>
                <a:latin typeface="Open Sans"/>
                <a:sym typeface="Open Sans"/>
              </a:rPr>
              <a:t>data </a:t>
            </a:r>
            <a:r>
              <a:rPr lang="pt-BR" sz="1200" b="1" i="1" dirty="0" err="1">
                <a:solidFill>
                  <a:srgbClr val="6ADBD9"/>
                </a:solidFill>
                <a:latin typeface="Open Sans"/>
                <a:sym typeface="Open Sans"/>
              </a:rPr>
              <a:t>augmentation</a:t>
            </a:r>
            <a:r>
              <a:rPr lang="pt-BR" sz="1200" b="1" i="1" dirty="0">
                <a:solidFill>
                  <a:srgbClr val="6ADBD9"/>
                </a:solidFill>
                <a:latin typeface="Open Sans"/>
                <a:sym typeface="Open Sans"/>
              </a:rPr>
              <a:t>, </a:t>
            </a:r>
            <a:r>
              <a:rPr lang="pt-BR" sz="1200" dirty="0">
                <a:latin typeface="Open Sans"/>
                <a:sym typeface="Open Sans"/>
              </a:rPr>
              <a:t>conseguimos balancear as classes</a:t>
            </a:r>
            <a:r>
              <a:rPr kumimoji="0" lang="pt-BR" sz="1200" i="0" u="none" strike="noStrike" kern="1200" cap="none" spc="0" normalizeH="0" baseline="0" noProof="0" dirty="0">
                <a:ln>
                  <a:noFill/>
                </a:ln>
                <a:effectLst/>
                <a:uLnTx/>
                <a:uFillTx/>
                <a:latin typeface="Open Sans"/>
                <a:ea typeface="Open Sans"/>
                <a:cs typeface="Open Sans"/>
                <a:sym typeface="Open Sans"/>
              </a:rPr>
              <a:t>.</a:t>
            </a:r>
            <a:endParaRPr kumimoji="0" sz="1800" i="0" u="none" strike="noStrike" kern="1200" cap="none" spc="0" normalizeH="0" baseline="0" noProof="0" dirty="0">
              <a:ln>
                <a:noFill/>
              </a:ln>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
        <p:nvSpPr>
          <p:cNvPr id="31" name="Google Shape;115;p18">
            <a:extLst>
              <a:ext uri="{FF2B5EF4-FFF2-40B4-BE49-F238E27FC236}">
                <a16:creationId xmlns:a16="http://schemas.microsoft.com/office/drawing/2014/main" id="{74D060CE-8BD5-43B0-BEC1-53567B90E390}"/>
              </a:ext>
            </a:extLst>
          </p:cNvPr>
          <p:cNvSpPr txBox="1"/>
          <p:nvPr/>
        </p:nvSpPr>
        <p:spPr>
          <a:xfrm>
            <a:off x="6800009" y="3793933"/>
            <a:ext cx="1763760" cy="2457398"/>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200" b="1" dirty="0">
                <a:solidFill>
                  <a:srgbClr val="434343"/>
                </a:solidFill>
                <a:latin typeface="Open Sans"/>
                <a:ea typeface="Open Sans"/>
                <a:cs typeface="Open Sans"/>
              </a:rPr>
              <a:t>Base final</a:t>
            </a:r>
            <a:endParaRPr kumimoji="0" lang="da-DK" sz="1200" b="1" i="0" u="none" strike="noStrike" kern="1200" cap="none" spc="0" normalizeH="0" baseline="0" noProof="0" dirty="0">
              <a:ln>
                <a:noFill/>
              </a:ln>
              <a:solidFill>
                <a:srgbClr val="434343"/>
              </a:solidFill>
              <a:effectLst/>
              <a:uLnTx/>
              <a:uFillTx/>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a-DK" sz="1200" b="1"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lvl="0">
              <a:defRPr/>
            </a:pPr>
            <a:r>
              <a:rPr kumimoji="0" lang="pt-BR" sz="1200" b="0" i="0" u="none" strike="noStrike" kern="1200" cap="none" spc="0" normalizeH="0" baseline="0" noProof="0" dirty="0">
                <a:ln>
                  <a:noFill/>
                </a:ln>
                <a:solidFill>
                  <a:srgbClr val="434343"/>
                </a:solidFill>
                <a:effectLst/>
                <a:uLnTx/>
                <a:uFillTx/>
                <a:latin typeface="Open Sans"/>
                <a:ea typeface="Open Sans"/>
                <a:cs typeface="Open Sans"/>
                <a:sym typeface="Open Sans"/>
              </a:rPr>
              <a:t>A base foi </a:t>
            </a:r>
            <a:r>
              <a:rPr lang="pt-BR" sz="1200" dirty="0">
                <a:solidFill>
                  <a:srgbClr val="434343"/>
                </a:solidFill>
                <a:latin typeface="Open Sans"/>
                <a:ea typeface="Open Sans"/>
                <a:cs typeface="Open Sans"/>
                <a:sym typeface="Open Sans"/>
              </a:rPr>
              <a:t>criada com </a:t>
            </a:r>
            <a:r>
              <a:rPr lang="pt-BR" sz="1200" b="1" i="1" dirty="0">
                <a:solidFill>
                  <a:srgbClr val="6ADBD9"/>
                </a:solidFill>
                <a:latin typeface="Open Sans"/>
                <a:sym typeface="Open Sans"/>
              </a:rPr>
              <a:t>data </a:t>
            </a:r>
            <a:r>
              <a:rPr lang="pt-BR" sz="1200" b="1" i="1" dirty="0" err="1">
                <a:solidFill>
                  <a:srgbClr val="6ADBD9"/>
                </a:solidFill>
                <a:latin typeface="Open Sans"/>
                <a:sym typeface="Open Sans"/>
              </a:rPr>
              <a:t>augmentation</a:t>
            </a:r>
            <a:r>
              <a:rPr lang="pt-BR" sz="1200" b="1" i="1" dirty="0">
                <a:solidFill>
                  <a:srgbClr val="6ADBD9"/>
                </a:solidFill>
                <a:latin typeface="Open Sans"/>
                <a:sym typeface="Open Sans"/>
              </a:rPr>
              <a:t>, </a:t>
            </a:r>
            <a:r>
              <a:rPr lang="pt-BR" sz="1200" dirty="0">
                <a:latin typeface="Open Sans"/>
                <a:sym typeface="Open Sans"/>
              </a:rPr>
              <a:t>com parâmetros diferentes da etapa anterior para </a:t>
            </a:r>
            <a:r>
              <a:rPr lang="pt-BR" sz="1200" b="1" dirty="0">
                <a:solidFill>
                  <a:srgbClr val="6ADBD9"/>
                </a:solidFill>
                <a:latin typeface="Open Sans"/>
                <a:sym typeface="Open Sans"/>
              </a:rPr>
              <a:t>elevar</a:t>
            </a:r>
            <a:r>
              <a:rPr lang="pt-BR" sz="1200" dirty="0">
                <a:latin typeface="Open Sans"/>
                <a:sym typeface="Open Sans"/>
              </a:rPr>
              <a:t> o numero de itens </a:t>
            </a:r>
            <a:r>
              <a:rPr lang="pt-BR" sz="1200" b="1" dirty="0">
                <a:solidFill>
                  <a:srgbClr val="6ADBD9"/>
                </a:solidFill>
                <a:latin typeface="Open Sans"/>
                <a:sym typeface="Open Sans"/>
              </a:rPr>
              <a:t>em</a:t>
            </a:r>
            <a:r>
              <a:rPr lang="pt-BR" sz="1200" dirty="0">
                <a:latin typeface="Open Sans"/>
                <a:sym typeface="Open Sans"/>
              </a:rPr>
              <a:t> cada classe por </a:t>
            </a:r>
            <a:r>
              <a:rPr lang="pt-BR" sz="1200" b="1" dirty="0">
                <a:solidFill>
                  <a:srgbClr val="6ADBD9"/>
                </a:solidFill>
                <a:latin typeface="Open Sans"/>
                <a:sym typeface="Open Sans"/>
              </a:rPr>
              <a:t>3x</a:t>
            </a:r>
            <a:r>
              <a:rPr lang="pt-BR" sz="1200" dirty="0">
                <a:latin typeface="Open Sans"/>
                <a:sym typeface="Open Sans"/>
              </a:rPr>
              <a:t>.</a:t>
            </a:r>
            <a:r>
              <a:rPr lang="pt-BR" sz="1200" b="1" i="1" dirty="0">
                <a:solidFill>
                  <a:srgbClr val="6ADBD9"/>
                </a:solidFill>
                <a:latin typeface="Open Sans"/>
                <a:sym typeface="Open Sans"/>
              </a:rPr>
              <a:t> </a:t>
            </a:r>
            <a:r>
              <a:rPr kumimoji="0" lang="pt-BR" sz="1200" b="0" i="0" u="none" strike="noStrike" kern="1200" cap="none" spc="0" normalizeH="0" baseline="0" noProof="0" dirty="0">
                <a:ln>
                  <a:noFill/>
                </a:ln>
                <a:solidFill>
                  <a:srgbClr val="434343"/>
                </a:solidFill>
                <a:effectLst/>
                <a:uLnTx/>
                <a:uFillTx/>
                <a:latin typeface="Open Sans"/>
                <a:ea typeface="Open Sans"/>
                <a:cs typeface="Open Sans"/>
                <a:sym typeface="Open Sans"/>
              </a:rPr>
              <a:t>A base foi dividida em </a:t>
            </a:r>
            <a:r>
              <a:rPr lang="pt-BR" sz="1200" b="1" dirty="0">
                <a:solidFill>
                  <a:srgbClr val="6ADBD9"/>
                </a:solidFill>
                <a:latin typeface="Open Sans"/>
                <a:sym typeface="Open Sans"/>
              </a:rPr>
              <a:t>70%</a:t>
            </a:r>
            <a:r>
              <a:rPr kumimoji="0" lang="pt-BR" sz="1200" b="0" i="0" u="none" strike="noStrike" kern="1200" cap="none" spc="0" normalizeH="0" baseline="0" noProof="0" dirty="0">
                <a:ln>
                  <a:noFill/>
                </a:ln>
                <a:solidFill>
                  <a:srgbClr val="434343"/>
                </a:solidFill>
                <a:effectLst/>
                <a:uLnTx/>
                <a:uFillTx/>
                <a:latin typeface="Open Sans"/>
                <a:ea typeface="Open Sans"/>
                <a:cs typeface="Open Sans"/>
                <a:sym typeface="Open Sans"/>
              </a:rPr>
              <a:t> para treino e 30% para teste.</a:t>
            </a:r>
          </a:p>
        </p:txBody>
      </p:sp>
      <p:sp>
        <p:nvSpPr>
          <p:cNvPr id="33" name="Espaço Reservado para Data 5">
            <a:extLst>
              <a:ext uri="{FF2B5EF4-FFF2-40B4-BE49-F238E27FC236}">
                <a16:creationId xmlns:a16="http://schemas.microsoft.com/office/drawing/2014/main" id="{B04190FB-4732-4C70-A897-FFA84BA11FB1}"/>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4" name="Imagem 23"/>
          <p:cNvPicPr>
            <a:picLocks noChangeAspect="1"/>
          </p:cNvPicPr>
          <p:nvPr/>
        </p:nvPicPr>
        <p:blipFill rotWithShape="1">
          <a:blip r:embed="rId7"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Tree>
    <p:extLst>
      <p:ext uri="{BB962C8B-B14F-4D97-AF65-F5344CB8AC3E}">
        <p14:creationId xmlns:p14="http://schemas.microsoft.com/office/powerpoint/2010/main" val="2170522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86973" y="379620"/>
            <a:ext cx="353097"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pt-BR"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graphicFrame>
        <p:nvGraphicFramePr>
          <p:cNvPr id="2" name="Diagrama 1">
            <a:extLst>
              <a:ext uri="{FF2B5EF4-FFF2-40B4-BE49-F238E27FC236}">
                <a16:creationId xmlns:a16="http://schemas.microsoft.com/office/drawing/2014/main" id="{CB95FEA1-C38C-4438-AEAD-CF55A042FA4C}"/>
              </a:ext>
            </a:extLst>
          </p:cNvPr>
          <p:cNvGraphicFramePr/>
          <p:nvPr>
            <p:extLst>
              <p:ext uri="{D42A27DB-BD31-4B8C-83A1-F6EECF244321}">
                <p14:modId xmlns:p14="http://schemas.microsoft.com/office/powerpoint/2010/main" val="833288364"/>
              </p:ext>
            </p:extLst>
          </p:nvPr>
        </p:nvGraphicFramePr>
        <p:xfrm>
          <a:off x="757811" y="195779"/>
          <a:ext cx="10071652" cy="4400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Google Shape;115;p18">
            <a:extLst>
              <a:ext uri="{FF2B5EF4-FFF2-40B4-BE49-F238E27FC236}">
                <a16:creationId xmlns:a16="http://schemas.microsoft.com/office/drawing/2014/main" id="{AD5E3D5B-4DB5-4E11-AB70-628F9A625BBA}"/>
              </a:ext>
            </a:extLst>
          </p:cNvPr>
          <p:cNvSpPr txBox="1"/>
          <p:nvPr/>
        </p:nvSpPr>
        <p:spPr>
          <a:xfrm>
            <a:off x="942109" y="2987964"/>
            <a:ext cx="1920362" cy="2116754"/>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Definição do problema</a:t>
            </a:r>
          </a:p>
          <a:p>
            <a:pPr marL="0" marR="0" lvl="0" indent="0" algn="l" defTabSz="914400" rtl="0" eaLnBrk="1" fontAlgn="auto" latinLnBrk="0" hangingPunct="1">
              <a:lnSpc>
                <a:spcPct val="100000"/>
              </a:lnSpc>
              <a:spcBef>
                <a:spcPts val="0"/>
              </a:spcBef>
              <a:spcAft>
                <a:spcPts val="0"/>
              </a:spcAft>
              <a:buClrTx/>
              <a:buSzTx/>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indent="-171450">
              <a:buFont typeface="Arial" panose="020B0604020202020204" pitchFamily="34" charset="0"/>
              <a:buChar char="•"/>
            </a:pPr>
            <a:r>
              <a:rPr lang="en-US" sz="1200" dirty="0" err="1">
                <a:solidFill>
                  <a:srgbClr val="DDDDDD"/>
                </a:solidFill>
                <a:latin typeface="Open Sans"/>
              </a:rPr>
              <a:t>Objetivos</a:t>
            </a:r>
            <a:endParaRPr lang="en-US" sz="1200" dirty="0">
              <a:solidFill>
                <a:srgbClr val="DDDDDD"/>
              </a:solidFill>
              <a:latin typeface="Open Sans"/>
            </a:endParaRPr>
          </a:p>
          <a:p>
            <a:pPr marL="171450" indent="-171450">
              <a:buFont typeface="Arial" panose="020B0604020202020204" pitchFamily="34" charset="0"/>
              <a:buChar char="•"/>
            </a:pPr>
            <a:r>
              <a:rPr lang="en-US" sz="1200" dirty="0" err="1">
                <a:solidFill>
                  <a:srgbClr val="DDDDDD"/>
                </a:solidFill>
                <a:latin typeface="Open Sans"/>
              </a:rPr>
              <a:t>Conceitos</a:t>
            </a:r>
            <a:r>
              <a:rPr lang="en-US" sz="1200" dirty="0">
                <a:solidFill>
                  <a:srgbClr val="DDDDDD"/>
                </a:solidFill>
                <a:latin typeface="Open Sans"/>
              </a:rPr>
              <a:t> </a:t>
            </a:r>
          </a:p>
          <a:p>
            <a:pPr marL="171450" indent="-171450">
              <a:buFont typeface="Arial" panose="020B0604020202020204" pitchFamily="34" charset="0"/>
              <a:buChar char="•"/>
            </a:pPr>
            <a:r>
              <a:rPr lang="en-US" sz="1200" dirty="0" err="1">
                <a:solidFill>
                  <a:srgbClr val="DDDDDD"/>
                </a:solidFill>
                <a:latin typeface="Open Sans"/>
              </a:rPr>
              <a:t>Critérios</a:t>
            </a:r>
            <a:endParaRPr lang="en-US" sz="1200" dirty="0">
              <a:solidFill>
                <a:srgbClr val="DDDDDD"/>
              </a:solidFill>
              <a:latin typeface="Open Sans"/>
            </a:endParaRPr>
          </a:p>
          <a:p>
            <a:pPr marL="171450" indent="-171450">
              <a:buFont typeface="Arial" panose="020B0604020202020204" pitchFamily="34" charset="0"/>
              <a:buChar char="•"/>
            </a:pPr>
            <a:r>
              <a:rPr lang="en-US" sz="1200" dirty="0">
                <a:solidFill>
                  <a:srgbClr val="DDDDDD"/>
                </a:solidFill>
                <a:latin typeface="Open Sans"/>
              </a:rPr>
              <a:t>Layout de </a:t>
            </a:r>
            <a:r>
              <a:rPr lang="en-US" sz="1200" dirty="0" err="1">
                <a:solidFill>
                  <a:srgbClr val="DDDDDD"/>
                </a:solidFill>
                <a:latin typeface="Open Sans"/>
              </a:rPr>
              <a:t>extração</a:t>
            </a:r>
            <a:endParaRPr lang="en-US" sz="1200" dirty="0">
              <a:solidFill>
                <a:srgbClr val="DDDDDD"/>
              </a:solidFill>
              <a:latin typeface="Open Sans"/>
            </a:endParaRPr>
          </a:p>
          <a:p>
            <a:pPr marL="0" marR="0" lvl="0" indent="0" algn="l" defTabSz="914400" rtl="0" eaLnBrk="1" fontAlgn="auto" latinLnBrk="0" hangingPunct="1">
              <a:lnSpc>
                <a:spcPct val="100000"/>
              </a:lnSpc>
              <a:spcBef>
                <a:spcPts val="0"/>
              </a:spcBef>
              <a:spcAft>
                <a:spcPts val="0"/>
              </a:spcAft>
              <a:buClrTx/>
              <a:buSzTx/>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
        <p:nvSpPr>
          <p:cNvPr id="10" name="Google Shape;115;p18">
            <a:extLst>
              <a:ext uri="{FF2B5EF4-FFF2-40B4-BE49-F238E27FC236}">
                <a16:creationId xmlns:a16="http://schemas.microsoft.com/office/drawing/2014/main" id="{AFE34AE6-E13A-4648-B751-CE27D6EDDC6F}"/>
              </a:ext>
            </a:extLst>
          </p:cNvPr>
          <p:cNvSpPr txBox="1"/>
          <p:nvPr/>
        </p:nvSpPr>
        <p:spPr>
          <a:xfrm>
            <a:off x="2862107" y="2987964"/>
            <a:ext cx="1920362" cy="2400725"/>
          </a:xfrm>
          <a:prstGeom prst="rect">
            <a:avLst/>
          </a:prstGeom>
          <a:noFill/>
          <a:ln>
            <a:noFill/>
          </a:ln>
        </p:spPr>
        <p:txBody>
          <a:bodyPr spcFirstLastPara="1" wrap="square" lIns="91425" tIns="91425" rIns="91425" bIns="91425" anchor="t" anchorCtr="0">
            <a:noAutofit/>
          </a:bodyPr>
          <a:lstStyle/>
          <a:p>
            <a:pPr lvl="0">
              <a:defRPr/>
            </a:pPr>
            <a:r>
              <a:rPr lang="pt-BR" sz="1200" b="1" dirty="0">
                <a:solidFill>
                  <a:srgbClr val="434343"/>
                </a:solidFill>
                <a:latin typeface="Open Sans"/>
              </a:rPr>
              <a:t>Análise preliminar</a:t>
            </a:r>
          </a:p>
          <a:p>
            <a:pPr lvl="0">
              <a:defRPr/>
            </a:pPr>
            <a:endParaRPr lang="pt-BR" sz="1200" b="1" dirty="0">
              <a:solidFill>
                <a:srgbClr val="434343"/>
              </a:solidFill>
              <a:latin typeface="Open Sans"/>
              <a:ea typeface="Open Sans"/>
              <a:cs typeface="Open Sans"/>
              <a:sym typeface="Open Sans"/>
            </a:endParaRPr>
          </a:p>
          <a:p>
            <a:pPr marL="171450" lvl="0" indent="-171450">
              <a:buFont typeface="Arial" panose="020B0604020202020204" pitchFamily="34" charset="0"/>
              <a:buChar char="•"/>
              <a:defRPr/>
            </a:pPr>
            <a:r>
              <a:rPr lang="pt-BR" sz="1200" dirty="0">
                <a:solidFill>
                  <a:srgbClr val="434343"/>
                </a:solidFill>
                <a:latin typeface="Open Sans"/>
                <a:sym typeface="Open Sans"/>
              </a:rPr>
              <a:t>Criação dos Rótulos</a:t>
            </a:r>
          </a:p>
          <a:p>
            <a:pPr marL="171450" lvl="0" indent="-171450">
              <a:buFont typeface="Arial" panose="020B0604020202020204" pitchFamily="34" charset="0"/>
              <a:buChar char="•"/>
              <a:defRPr/>
            </a:pPr>
            <a:r>
              <a:rPr lang="pt-BR" sz="1200" dirty="0">
                <a:solidFill>
                  <a:srgbClr val="434343"/>
                </a:solidFill>
                <a:latin typeface="Open Sans"/>
                <a:sym typeface="Open Sans"/>
              </a:rPr>
              <a:t>Balanceamento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1" name="Google Shape;115;p18">
            <a:extLst>
              <a:ext uri="{FF2B5EF4-FFF2-40B4-BE49-F238E27FC236}">
                <a16:creationId xmlns:a16="http://schemas.microsoft.com/office/drawing/2014/main" id="{7CC50689-F2ED-4732-B53F-AD0B114B8E9E}"/>
              </a:ext>
            </a:extLst>
          </p:cNvPr>
          <p:cNvSpPr txBox="1"/>
          <p:nvPr/>
        </p:nvSpPr>
        <p:spPr>
          <a:xfrm>
            <a:off x="4839513" y="2987963"/>
            <a:ext cx="1834290" cy="2116753"/>
          </a:xfrm>
          <a:prstGeom prst="rect">
            <a:avLst/>
          </a:prstGeom>
          <a:noFill/>
          <a:ln>
            <a:noFill/>
          </a:ln>
        </p:spPr>
        <p:txBody>
          <a:bodyPr spcFirstLastPara="1" wrap="square" lIns="91425" tIns="91425" rIns="91425" bIns="91425" anchor="t" anchorCtr="0">
            <a:noAutofit/>
          </a:bodyPr>
          <a:lstStyle/>
          <a:p>
            <a:pPr>
              <a:defRPr/>
            </a:pPr>
            <a:r>
              <a:rPr lang="pt-BR" sz="1200" b="1" dirty="0">
                <a:solidFill>
                  <a:srgbClr val="DDDDDD"/>
                </a:solidFill>
                <a:latin typeface="Open Sans"/>
              </a:rPr>
              <a:t>Avaliação das técnicas</a:t>
            </a:r>
          </a:p>
          <a:p>
            <a:pPr lvl="0">
              <a:defRPr/>
            </a:pPr>
            <a:endParaRPr lang="pt-BR" sz="1200" b="1" dirty="0">
              <a:solidFill>
                <a:srgbClr val="DDDDDD"/>
              </a:solidFill>
              <a:latin typeface="Open Sans"/>
              <a:sym typeface="Open Sans"/>
            </a:endParaRPr>
          </a:p>
          <a:p>
            <a:pPr marL="171450" indent="-171450">
              <a:buFont typeface="Arial" panose="020B0604020202020204" pitchFamily="34" charset="0"/>
              <a:buChar char="•"/>
              <a:defRPr/>
            </a:pPr>
            <a:r>
              <a:rPr lang="pt-BR" sz="1200" dirty="0" err="1">
                <a:solidFill>
                  <a:srgbClr val="DDDDDD"/>
                </a:solidFill>
                <a:latin typeface="Open Sans"/>
                <a:sym typeface="Open Sans"/>
              </a:rPr>
              <a:t>scikit-image</a:t>
            </a:r>
            <a:r>
              <a:rPr lang="pt-BR" sz="1200" dirty="0">
                <a:solidFill>
                  <a:srgbClr val="DDDDDD"/>
                </a:solidFill>
                <a:latin typeface="Open Sans"/>
                <a:sym typeface="Open Sans"/>
              </a:rPr>
              <a:t> </a:t>
            </a:r>
            <a:r>
              <a:rPr lang="pt-BR" sz="1200" dirty="0" err="1">
                <a:solidFill>
                  <a:srgbClr val="DDDDDD"/>
                </a:solidFill>
                <a:latin typeface="Open Sans"/>
                <a:sym typeface="Open Sans"/>
              </a:rPr>
              <a:t>Cascade</a:t>
            </a:r>
            <a:endParaRPr lang="pt-BR" sz="1200" dirty="0">
              <a:solidFill>
                <a:srgbClr val="DDDDDD"/>
              </a:solidFill>
              <a:latin typeface="Open Sans"/>
              <a:sym typeface="Open Sans"/>
            </a:endParaRPr>
          </a:p>
          <a:p>
            <a:pPr marL="171450" indent="-171450">
              <a:buFont typeface="Arial" panose="020B0604020202020204" pitchFamily="34" charset="0"/>
              <a:buChar char="•"/>
              <a:defRPr/>
            </a:pPr>
            <a:r>
              <a:rPr lang="pt-BR" sz="1200" dirty="0" err="1">
                <a:solidFill>
                  <a:srgbClr val="DDDDDD"/>
                </a:solidFill>
                <a:latin typeface="Open Sans"/>
                <a:sym typeface="Open Sans"/>
              </a:rPr>
              <a:t>face_recognition</a:t>
            </a:r>
            <a:r>
              <a:rPr lang="pt-BR" sz="1200" dirty="0">
                <a:solidFill>
                  <a:srgbClr val="DDDDDD"/>
                </a:solidFill>
                <a:latin typeface="Open Sans"/>
                <a:sym typeface="Open Sans"/>
              </a:rPr>
              <a:t> HOG</a:t>
            </a:r>
          </a:p>
          <a:p>
            <a:pPr marL="171450" indent="-171450">
              <a:buFont typeface="Arial" panose="020B0604020202020204" pitchFamily="34" charset="0"/>
              <a:buChar char="•"/>
              <a:defRPr/>
            </a:pPr>
            <a:r>
              <a:rPr lang="pt-BR" sz="1200" dirty="0" err="1">
                <a:solidFill>
                  <a:srgbClr val="DDDDDD"/>
                </a:solidFill>
                <a:latin typeface="Open Sans"/>
                <a:ea typeface="Open Sans"/>
                <a:cs typeface="Open Sans"/>
                <a:sym typeface="Open Sans"/>
              </a:rPr>
              <a:t>face_recognition</a:t>
            </a:r>
            <a:r>
              <a:rPr lang="pt-BR" sz="1200" dirty="0">
                <a:solidFill>
                  <a:srgbClr val="DDDDDD"/>
                </a:solidFill>
                <a:latin typeface="Open Sans"/>
                <a:ea typeface="Open Sans"/>
                <a:cs typeface="Open Sans"/>
                <a:sym typeface="Open Sans"/>
              </a:rPr>
              <a:t> CNN</a:t>
            </a:r>
          </a:p>
          <a:p>
            <a:pPr>
              <a:defRPr/>
            </a:pPr>
            <a:endParaRPr lang="pt-BR" sz="1200" dirty="0">
              <a:solidFill>
                <a:srgbClr val="DDDDDD"/>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3" name="Google Shape;115;p18">
            <a:extLst>
              <a:ext uri="{FF2B5EF4-FFF2-40B4-BE49-F238E27FC236}">
                <a16:creationId xmlns:a16="http://schemas.microsoft.com/office/drawing/2014/main" id="{1AB15A37-AE08-4C9E-BCC7-7D574DF19B47}"/>
              </a:ext>
            </a:extLst>
          </p:cNvPr>
          <p:cNvSpPr txBox="1"/>
          <p:nvPr/>
        </p:nvSpPr>
        <p:spPr>
          <a:xfrm>
            <a:off x="8830930" y="2987964"/>
            <a:ext cx="1763760" cy="2116748"/>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Definição da técnica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rPr>
              <a:t>Validação dos resultados com negócios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DDDDDD"/>
                </a:solidFill>
                <a:latin typeface="Open Sans"/>
                <a:sym typeface="Open Sans"/>
              </a:rPr>
              <a:t>Escolha da técnica que melhor se adeque ao uso e estratégias da área de negócios</a:t>
            </a:r>
            <a:endParaRPr kumimoji="0" sz="1800" b="0" i="0" u="none" strike="noStrike" kern="1200" cap="none" spc="0" normalizeH="0" baseline="0" noProof="0" dirty="0">
              <a:ln>
                <a:noFill/>
              </a:ln>
              <a:solidFill>
                <a:srgbClr val="DDDDDD"/>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5" name="Espaço Reservado para Data 5">
            <a:extLst>
              <a:ext uri="{FF2B5EF4-FFF2-40B4-BE49-F238E27FC236}">
                <a16:creationId xmlns:a16="http://schemas.microsoft.com/office/drawing/2014/main" id="{CFD695E7-181C-46B2-911D-897ECEF89B0F}"/>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6" name="Imagem 15"/>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8" name="Title Placeholder 1">
            <a:extLst>
              <a:ext uri="{FF2B5EF4-FFF2-40B4-BE49-F238E27FC236}">
                <a16:creationId xmlns:a16="http://schemas.microsoft.com/office/drawing/2014/main" id="{A7D9B2E2-5E15-4005-B2C6-D2A3CDFA3E6F}"/>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Metodologia</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de dados</a:t>
            </a:r>
          </a:p>
        </p:txBody>
      </p:sp>
      <p:sp>
        <p:nvSpPr>
          <p:cNvPr id="19" name="Google Shape;115;p18">
            <a:extLst>
              <a:ext uri="{FF2B5EF4-FFF2-40B4-BE49-F238E27FC236}">
                <a16:creationId xmlns:a16="http://schemas.microsoft.com/office/drawing/2014/main" id="{C7653D6A-8ACA-417F-AFF4-E33C10C3F7D1}"/>
              </a:ext>
            </a:extLst>
          </p:cNvPr>
          <p:cNvSpPr txBox="1"/>
          <p:nvPr/>
        </p:nvSpPr>
        <p:spPr>
          <a:xfrm>
            <a:off x="6849804" y="2987959"/>
            <a:ext cx="1834290" cy="2400725"/>
          </a:xfrm>
          <a:prstGeom prst="rect">
            <a:avLst/>
          </a:prstGeom>
          <a:noFill/>
          <a:ln>
            <a:noFill/>
          </a:ln>
        </p:spPr>
        <p:txBody>
          <a:bodyPr spcFirstLastPara="1" wrap="square" lIns="91425" tIns="91425" rIns="91425" bIns="91425" anchor="t" anchorCtr="0">
            <a:noAutofit/>
          </a:bodyPr>
          <a:lstStyle/>
          <a:p>
            <a:pPr lvl="0">
              <a:defRPr/>
            </a:pPr>
            <a:r>
              <a:rPr lang="pt-BR" sz="1200" b="1" dirty="0">
                <a:solidFill>
                  <a:srgbClr val="DDDDDD"/>
                </a:solidFill>
                <a:latin typeface="Open Sans"/>
                <a:ea typeface="Open Sans"/>
                <a:cs typeface="Open Sans"/>
              </a:rPr>
              <a:t>Avaliação das técnicas</a:t>
            </a:r>
          </a:p>
          <a:p>
            <a:pPr lvl="0">
              <a:defRPr/>
            </a:pPr>
            <a:endParaRPr lang="pt-BR" sz="1200" b="1" dirty="0">
              <a:solidFill>
                <a:srgbClr val="DDDDDD"/>
              </a:solidFill>
              <a:latin typeface="Open Sans"/>
              <a:ea typeface="Open Sans"/>
              <a:cs typeface="Open Sans"/>
            </a:endParaRP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Transfer</a:t>
            </a:r>
            <a:r>
              <a:rPr lang="pt-BR" sz="1200" dirty="0">
                <a:solidFill>
                  <a:srgbClr val="DDDDDD"/>
                </a:solidFill>
                <a:latin typeface="Open Sans"/>
                <a:ea typeface="Open Sans"/>
                <a:cs typeface="Open Sans"/>
              </a:rPr>
              <a:t> </a:t>
            </a:r>
            <a:r>
              <a:rPr lang="pt-BR" sz="1200" dirty="0" err="1">
                <a:solidFill>
                  <a:srgbClr val="DDDDDD"/>
                </a:solidFill>
                <a:latin typeface="Open Sans"/>
                <a:ea typeface="Open Sans"/>
                <a:cs typeface="Open Sans"/>
              </a:rPr>
              <a:t>learning</a:t>
            </a:r>
            <a:endParaRPr lang="pt-BR" sz="1200" dirty="0">
              <a:solidFill>
                <a:srgbClr val="DDDDDD"/>
              </a:solidFill>
              <a:latin typeface="Open Sans"/>
              <a:ea typeface="Open Sans"/>
              <a:cs typeface="Open Sans"/>
            </a:endParaRPr>
          </a:p>
          <a:p>
            <a:pPr marL="171450" lvl="0" indent="-171450">
              <a:buFont typeface="Arial" panose="020B0604020202020204" pitchFamily="34" charset="0"/>
              <a:buChar char="•"/>
              <a:defRPr/>
            </a:pPr>
            <a:r>
              <a:rPr lang="pt-BR" sz="1200" dirty="0">
                <a:solidFill>
                  <a:srgbClr val="DDDDDD"/>
                </a:solidFill>
                <a:latin typeface="Open Sans"/>
                <a:ea typeface="Open Sans"/>
                <a:cs typeface="Open Sans"/>
              </a:rPr>
              <a:t>SVM</a:t>
            </a: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Stochastic</a:t>
            </a:r>
            <a:r>
              <a:rPr lang="pt-BR" sz="1200" dirty="0">
                <a:solidFill>
                  <a:srgbClr val="DDDDDD"/>
                </a:solidFill>
                <a:latin typeface="Open Sans"/>
                <a:ea typeface="Open Sans"/>
                <a:cs typeface="Open Sans"/>
              </a:rPr>
              <a:t> </a:t>
            </a:r>
            <a:r>
              <a:rPr lang="pt-BR" sz="1200" dirty="0" err="1">
                <a:solidFill>
                  <a:srgbClr val="DDDDDD"/>
                </a:solidFill>
                <a:latin typeface="Open Sans"/>
                <a:ea typeface="Open Sans"/>
                <a:cs typeface="Open Sans"/>
              </a:rPr>
              <a:t>Gradient</a:t>
            </a:r>
            <a:r>
              <a:rPr lang="pt-BR" sz="1200" dirty="0">
                <a:solidFill>
                  <a:srgbClr val="DDDDDD"/>
                </a:solidFill>
                <a:latin typeface="Open Sans"/>
                <a:ea typeface="Open Sans"/>
                <a:cs typeface="Open Sans"/>
              </a:rPr>
              <a:t> </a:t>
            </a:r>
            <a:r>
              <a:rPr lang="pt-BR" sz="1200" dirty="0" err="1">
                <a:solidFill>
                  <a:srgbClr val="DDDDDD"/>
                </a:solidFill>
                <a:latin typeface="Open Sans"/>
                <a:ea typeface="Open Sans"/>
                <a:cs typeface="Open Sans"/>
              </a:rPr>
              <a:t>Descent</a:t>
            </a:r>
            <a:endParaRPr lang="pt-BR" sz="1200" dirty="0">
              <a:solidFill>
                <a:srgbClr val="DDDDDD"/>
              </a:solidFill>
              <a:latin typeface="Open Sans"/>
              <a:ea typeface="Open Sans"/>
              <a:cs typeface="Open Sans"/>
            </a:endParaRPr>
          </a:p>
          <a:p>
            <a:pPr marL="171450" lvl="0" indent="-171450">
              <a:buFont typeface="Arial" panose="020B0604020202020204" pitchFamily="34" charset="0"/>
              <a:buChar char="•"/>
              <a:defRPr/>
            </a:pPr>
            <a:r>
              <a:rPr lang="pt-BR" sz="1200" dirty="0">
                <a:solidFill>
                  <a:srgbClr val="DDDDDD"/>
                </a:solidFill>
                <a:latin typeface="Open Sans"/>
                <a:ea typeface="Open Sans"/>
                <a:cs typeface="Open Sans"/>
              </a:rPr>
              <a:t>KNN</a:t>
            </a: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LogisticRegression</a:t>
            </a:r>
            <a:endParaRPr lang="pt-BR" sz="1200" dirty="0">
              <a:solidFill>
                <a:srgbClr val="DDDDDD"/>
              </a:solidFill>
              <a:latin typeface="Open Sans"/>
              <a:ea typeface="Open Sans"/>
              <a:cs typeface="Open Sans"/>
            </a:endParaRPr>
          </a:p>
          <a:p>
            <a:pPr marL="171450" lvl="0" indent="-171450">
              <a:buFont typeface="Arial" panose="020B0604020202020204" pitchFamily="34" charset="0"/>
              <a:buChar char="•"/>
              <a:defRPr/>
            </a:pPr>
            <a:r>
              <a:rPr lang="pt-BR" sz="1200" dirty="0">
                <a:solidFill>
                  <a:srgbClr val="DDDDDD"/>
                </a:solidFill>
                <a:latin typeface="Open Sans"/>
                <a:ea typeface="Open Sans"/>
                <a:cs typeface="Open Sans"/>
              </a:rPr>
              <a:t>MLP</a:t>
            </a: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Random</a:t>
            </a:r>
            <a:r>
              <a:rPr lang="pt-BR" sz="1200" dirty="0">
                <a:solidFill>
                  <a:srgbClr val="DDDDDD"/>
                </a:solidFill>
                <a:latin typeface="Open Sans"/>
                <a:ea typeface="Open Sans"/>
                <a:cs typeface="Open Sans"/>
              </a:rPr>
              <a:t> Forest</a:t>
            </a: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GradientBoosting</a:t>
            </a:r>
            <a:endParaRPr lang="pt-BR" sz="1200" dirty="0">
              <a:solidFill>
                <a:srgbClr val="DDDDDD"/>
              </a:solidFill>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Tree>
    <p:extLst>
      <p:ext uri="{BB962C8B-B14F-4D97-AF65-F5344CB8AC3E}">
        <p14:creationId xmlns:p14="http://schemas.microsoft.com/office/powerpoint/2010/main" val="832213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77547" y="379620"/>
            <a:ext cx="367237"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sp>
        <p:nvSpPr>
          <p:cNvPr id="15" name="Espaço Reservado para Data 5">
            <a:extLst>
              <a:ext uri="{FF2B5EF4-FFF2-40B4-BE49-F238E27FC236}">
                <a16:creationId xmlns:a16="http://schemas.microsoft.com/office/drawing/2014/main" id="{CFD695E7-181C-46B2-911D-897ECEF89B0F}"/>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6" name="Imagem 15"/>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3" name="Retângulo 2">
            <a:extLst>
              <a:ext uri="{FF2B5EF4-FFF2-40B4-BE49-F238E27FC236}">
                <a16:creationId xmlns:a16="http://schemas.microsoft.com/office/drawing/2014/main" id="{4602920A-C902-4C24-B48E-A8A31D4AE1B3}"/>
              </a:ext>
            </a:extLst>
          </p:cNvPr>
          <p:cNvSpPr/>
          <p:nvPr/>
        </p:nvSpPr>
        <p:spPr>
          <a:xfrm>
            <a:off x="2837167" y="1474029"/>
            <a:ext cx="8967207" cy="1600438"/>
          </a:xfrm>
          <a:prstGeom prst="rect">
            <a:avLst/>
          </a:prstGeom>
        </p:spPr>
        <p:txBody>
          <a:bodyPr wrap="square">
            <a:spAutoFit/>
          </a:bodyPr>
          <a:lstStyle/>
          <a:p>
            <a:pPr marL="285750" indent="-285750" algn="just">
              <a:buFont typeface="Arial" panose="020B0604020202020204" pitchFamily="34" charset="0"/>
              <a:buChar char="•"/>
            </a:pPr>
            <a:r>
              <a:rPr lang="pt-BR" sz="1400" dirty="0">
                <a:solidFill>
                  <a:srgbClr val="434343"/>
                </a:solidFill>
                <a:latin typeface="Open Sans" panose="020B0604020202020204" charset="0"/>
              </a:rPr>
              <a:t>Rede de Excelência financiada pela União Europeia, que realizou o </a:t>
            </a:r>
            <a:r>
              <a:rPr lang="pt-BR" sz="1400" i="1" dirty="0">
                <a:solidFill>
                  <a:srgbClr val="434343"/>
                </a:solidFill>
                <a:latin typeface="Open Sans" panose="020B0604020202020204" charset="0"/>
                <a:hlinkClick r:id="rId4">
                  <a:extLst>
                    <a:ext uri="{A12FA001-AC4F-418D-AE19-62706E023703}">
                      <ahyp:hlinkClr xmlns:ahyp="http://schemas.microsoft.com/office/drawing/2018/hyperlinkcolor" val="tx"/>
                    </a:ext>
                  </a:extLst>
                </a:hlinkClick>
              </a:rPr>
              <a:t>Visual </a:t>
            </a:r>
            <a:r>
              <a:rPr lang="pt-BR" sz="1400" i="1" dirty="0" err="1">
                <a:solidFill>
                  <a:srgbClr val="434343"/>
                </a:solidFill>
                <a:latin typeface="Open Sans" panose="020B0604020202020204" charset="0"/>
                <a:hlinkClick r:id="rId4">
                  <a:extLst>
                    <a:ext uri="{A12FA001-AC4F-418D-AE19-62706E023703}">
                      <ahyp:hlinkClr xmlns:ahyp="http://schemas.microsoft.com/office/drawing/2018/hyperlinkcolor" val="tx"/>
                    </a:ext>
                  </a:extLst>
                </a:hlinkClick>
              </a:rPr>
              <a:t>Object</a:t>
            </a:r>
            <a:r>
              <a:rPr lang="pt-BR" sz="1400" i="1" dirty="0">
                <a:solidFill>
                  <a:srgbClr val="434343"/>
                </a:solidFill>
                <a:latin typeface="Open Sans" panose="020B0604020202020204" charset="0"/>
                <a:hlinkClick r:id="rId4">
                  <a:extLst>
                    <a:ext uri="{A12FA001-AC4F-418D-AE19-62706E023703}">
                      <ahyp:hlinkClr xmlns:ahyp="http://schemas.microsoft.com/office/drawing/2018/hyperlinkcolor" val="tx"/>
                    </a:ext>
                  </a:extLst>
                </a:hlinkClick>
              </a:rPr>
              <a:t> </a:t>
            </a:r>
            <a:r>
              <a:rPr lang="pt-BR" sz="1400" i="1" dirty="0" err="1">
                <a:solidFill>
                  <a:srgbClr val="434343"/>
                </a:solidFill>
                <a:latin typeface="Open Sans" panose="020B0604020202020204" charset="0"/>
                <a:hlinkClick r:id="rId4">
                  <a:extLst>
                    <a:ext uri="{A12FA001-AC4F-418D-AE19-62706E023703}">
                      <ahyp:hlinkClr xmlns:ahyp="http://schemas.microsoft.com/office/drawing/2018/hyperlinkcolor" val="tx"/>
                    </a:ext>
                  </a:extLst>
                </a:hlinkClick>
              </a:rPr>
              <a:t>Challenge</a:t>
            </a:r>
            <a:r>
              <a:rPr lang="pt-BR" sz="1400" i="1" dirty="0">
                <a:solidFill>
                  <a:srgbClr val="434343"/>
                </a:solidFill>
                <a:latin typeface="Open Sans" panose="020B0604020202020204" charset="0"/>
              </a:rPr>
              <a:t> (</a:t>
            </a:r>
            <a:r>
              <a:rPr lang="pt-BR" sz="1400" b="1" dirty="0">
                <a:solidFill>
                  <a:srgbClr val="434343"/>
                </a:solidFill>
                <a:latin typeface="Open Sans" panose="020B0604020202020204" charset="0"/>
              </a:rPr>
              <a:t>VOC</a:t>
            </a:r>
            <a:r>
              <a:rPr lang="pt-BR" sz="1400" dirty="0">
                <a:solidFill>
                  <a:srgbClr val="434343"/>
                </a:solidFill>
                <a:latin typeface="Open Sans" panose="020B0604020202020204" charset="0"/>
              </a:rPr>
              <a:t>). </a:t>
            </a:r>
          </a:p>
          <a:p>
            <a:pPr algn="just"/>
            <a:endParaRPr lang="pt-BR" sz="1400" dirty="0">
              <a:solidFill>
                <a:srgbClr val="434343"/>
              </a:solidFill>
              <a:latin typeface="Open Sans" panose="020B0604020202020204" charset="0"/>
            </a:endParaRPr>
          </a:p>
          <a:p>
            <a:pPr marL="285750" indent="-285750" algn="just">
              <a:buFont typeface="Arial" panose="020B0604020202020204" pitchFamily="34" charset="0"/>
              <a:buChar char="•"/>
            </a:pPr>
            <a:r>
              <a:rPr lang="pt-BR" sz="1400" dirty="0">
                <a:solidFill>
                  <a:srgbClr val="434343"/>
                </a:solidFill>
                <a:latin typeface="Open Sans" panose="020B0604020202020204" charset="0"/>
              </a:rPr>
              <a:t>As anotações do </a:t>
            </a:r>
            <a:r>
              <a:rPr lang="pt-BR" sz="1400" b="1" dirty="0">
                <a:solidFill>
                  <a:srgbClr val="434343"/>
                </a:solidFill>
                <a:latin typeface="Open Sans" panose="020B0604020202020204" charset="0"/>
              </a:rPr>
              <a:t>VOC PASCAL </a:t>
            </a:r>
            <a:r>
              <a:rPr lang="pt-BR" sz="1400" dirty="0">
                <a:solidFill>
                  <a:srgbClr val="434343"/>
                </a:solidFill>
                <a:latin typeface="Open Sans" panose="020B0604020202020204" charset="0"/>
              </a:rPr>
              <a:t>foram liberadas em um formato XML, em que </a:t>
            </a:r>
            <a:r>
              <a:rPr lang="pt-BR" sz="1400" b="1" dirty="0">
                <a:solidFill>
                  <a:srgbClr val="434343"/>
                </a:solidFill>
                <a:latin typeface="Open Sans" panose="020B0604020202020204" charset="0"/>
              </a:rPr>
              <a:t>cada imagem possui um arquivo XML </a:t>
            </a:r>
            <a:r>
              <a:rPr lang="pt-BR" sz="1400" dirty="0">
                <a:solidFill>
                  <a:srgbClr val="434343"/>
                </a:solidFill>
                <a:latin typeface="Open Sans" panose="020B0604020202020204" charset="0"/>
              </a:rPr>
              <a:t>que descrevem as caixas delimitadoras das figura. </a:t>
            </a:r>
          </a:p>
          <a:p>
            <a:pPr marL="285750" indent="-285750" algn="just">
              <a:buFont typeface="Arial" panose="020B0604020202020204" pitchFamily="34" charset="0"/>
              <a:buChar char="•"/>
            </a:pPr>
            <a:endParaRPr lang="pt-BR" sz="1400" dirty="0">
              <a:solidFill>
                <a:srgbClr val="434343"/>
              </a:solidFill>
              <a:latin typeface="Open Sans" panose="020B0604020202020204" charset="0"/>
            </a:endParaRPr>
          </a:p>
          <a:p>
            <a:pPr marL="285750" indent="-285750" algn="just">
              <a:buFont typeface="Arial" panose="020B0604020202020204" pitchFamily="34" charset="0"/>
              <a:buChar char="•"/>
            </a:pPr>
            <a:r>
              <a:rPr lang="pt-BR" sz="1400" dirty="0">
                <a:solidFill>
                  <a:srgbClr val="434343"/>
                </a:solidFill>
                <a:latin typeface="Open Sans" panose="020B0604020202020204" charset="0"/>
              </a:rPr>
              <a:t>A base de dados deste trabalho é composta por uma imagem e um arquivo de anotações que seguem esses padrões. </a:t>
            </a:r>
          </a:p>
        </p:txBody>
      </p:sp>
      <p:pic>
        <p:nvPicPr>
          <p:cNvPr id="7" name="Imagem 6" descr="Uma imagem contendo desenho&#10;&#10;Descrição gerada automaticamente">
            <a:extLst>
              <a:ext uri="{FF2B5EF4-FFF2-40B4-BE49-F238E27FC236}">
                <a16:creationId xmlns:a16="http://schemas.microsoft.com/office/drawing/2014/main" id="{20A40643-0AEE-4032-8271-C393794CD0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5479" y="355590"/>
            <a:ext cx="2214700" cy="778310"/>
          </a:xfrm>
          <a:prstGeom prst="rect">
            <a:avLst/>
          </a:prstGeom>
        </p:spPr>
      </p:pic>
      <p:sp>
        <p:nvSpPr>
          <p:cNvPr id="8" name="CaixaDeTexto 7">
            <a:extLst>
              <a:ext uri="{FF2B5EF4-FFF2-40B4-BE49-F238E27FC236}">
                <a16:creationId xmlns:a16="http://schemas.microsoft.com/office/drawing/2014/main" id="{D7047933-2585-408E-8706-3ED5E8EA4592}"/>
              </a:ext>
            </a:extLst>
          </p:cNvPr>
          <p:cNvSpPr txBox="1"/>
          <p:nvPr/>
        </p:nvSpPr>
        <p:spPr>
          <a:xfrm>
            <a:off x="4271869" y="5379349"/>
            <a:ext cx="8624454" cy="276999"/>
          </a:xfrm>
          <a:prstGeom prst="rect">
            <a:avLst/>
          </a:prstGeom>
          <a:noFill/>
        </p:spPr>
        <p:txBody>
          <a:bodyPr wrap="square" rtlCol="0">
            <a:spAutoFit/>
          </a:bodyPr>
          <a:lstStyle/>
          <a:p>
            <a:r>
              <a:rPr lang="pt-BR" sz="1200" dirty="0">
                <a:hlinkClick r:id="rId6"/>
              </a:rPr>
              <a:t>https://blog.roboflow.ai/how-to-convert-annotations-from-voc-xml-to-coco-json/</a:t>
            </a:r>
            <a:endParaRPr lang="pt-BR" sz="1200" dirty="0"/>
          </a:p>
        </p:txBody>
      </p:sp>
      <p:sp>
        <p:nvSpPr>
          <p:cNvPr id="12" name="CaixaDeTexto 11">
            <a:extLst>
              <a:ext uri="{FF2B5EF4-FFF2-40B4-BE49-F238E27FC236}">
                <a16:creationId xmlns:a16="http://schemas.microsoft.com/office/drawing/2014/main" id="{2946B584-4087-4AB4-8497-358A1C1921F9}"/>
              </a:ext>
            </a:extLst>
          </p:cNvPr>
          <p:cNvSpPr txBox="1"/>
          <p:nvPr/>
        </p:nvSpPr>
        <p:spPr>
          <a:xfrm>
            <a:off x="2909941" y="532152"/>
            <a:ext cx="8016810" cy="646331"/>
          </a:xfrm>
          <a:prstGeom prst="rect">
            <a:avLst/>
          </a:prstGeom>
          <a:noFill/>
        </p:spPr>
        <p:txBody>
          <a:bodyPr wrap="none" rtlCol="0">
            <a:spAutoFit/>
          </a:bodyPr>
          <a:lstStyle/>
          <a:p>
            <a:r>
              <a:rPr lang="pt-BR" b="1" dirty="0">
                <a:solidFill>
                  <a:srgbClr val="434343"/>
                </a:solidFill>
                <a:latin typeface="Open Sans" panose="020B0604020202020204" charset="0"/>
              </a:rPr>
              <a:t>PASCAL</a:t>
            </a:r>
            <a:r>
              <a:rPr lang="pt-BR" dirty="0">
                <a:solidFill>
                  <a:srgbClr val="434343"/>
                </a:solidFill>
                <a:latin typeface="Open Sans" panose="020B0604020202020204" charset="0"/>
              </a:rPr>
              <a:t> (</a:t>
            </a:r>
            <a:r>
              <a:rPr lang="en-US" i="1" dirty="0">
                <a:solidFill>
                  <a:srgbClr val="434343"/>
                </a:solidFill>
                <a:latin typeface="Open Sans" panose="020B0604020202020204" charset="0"/>
              </a:rPr>
              <a:t>Pattern Analysis, Statistical Modelling and Computational Learning</a:t>
            </a:r>
            <a:r>
              <a:rPr lang="pt-BR" dirty="0">
                <a:solidFill>
                  <a:srgbClr val="434343"/>
                </a:solidFill>
                <a:latin typeface="Open Sans" panose="020B0604020202020204" charset="0"/>
              </a:rPr>
              <a:t>)</a:t>
            </a:r>
          </a:p>
          <a:p>
            <a:endParaRPr lang="pt-BR" dirty="0"/>
          </a:p>
        </p:txBody>
      </p:sp>
      <p:sp>
        <p:nvSpPr>
          <p:cNvPr id="14" name="Retângulo 13">
            <a:extLst>
              <a:ext uri="{FF2B5EF4-FFF2-40B4-BE49-F238E27FC236}">
                <a16:creationId xmlns:a16="http://schemas.microsoft.com/office/drawing/2014/main" id="{C86E7B4F-6CB5-400B-87B0-01C40A154A4C}"/>
              </a:ext>
            </a:extLst>
          </p:cNvPr>
          <p:cNvSpPr/>
          <p:nvPr/>
        </p:nvSpPr>
        <p:spPr>
          <a:xfrm>
            <a:off x="2836340" y="3591983"/>
            <a:ext cx="8425222" cy="954107"/>
          </a:xfrm>
          <a:prstGeom prst="rect">
            <a:avLst/>
          </a:prstGeom>
        </p:spPr>
        <p:txBody>
          <a:bodyPr wrap="square">
            <a:spAutoFit/>
          </a:bodyPr>
          <a:lstStyle/>
          <a:p>
            <a:pPr marL="285750" indent="-285750" algn="just">
              <a:buFont typeface="Arial" panose="020B0604020202020204" pitchFamily="34" charset="0"/>
              <a:buChar char="•"/>
            </a:pPr>
            <a:r>
              <a:rPr lang="en-US" sz="1400" b="1" dirty="0" err="1">
                <a:solidFill>
                  <a:srgbClr val="434343"/>
                </a:solidFill>
                <a:latin typeface="Open Sans" panose="020B0604020202020204" charset="0"/>
              </a:rPr>
              <a:t>LabelImg</a:t>
            </a:r>
            <a:r>
              <a:rPr lang="en-US" sz="1400" dirty="0">
                <a:solidFill>
                  <a:srgbClr val="434343"/>
                </a:solidFill>
                <a:latin typeface="Open Sans" panose="020B0604020202020204" charset="0"/>
              </a:rPr>
              <a:t> é </a:t>
            </a:r>
            <a:r>
              <a:rPr lang="en-US" sz="1400" dirty="0" err="1">
                <a:solidFill>
                  <a:srgbClr val="434343"/>
                </a:solidFill>
                <a:latin typeface="Open Sans" panose="020B0604020202020204" charset="0"/>
              </a:rPr>
              <a:t>uma</a:t>
            </a:r>
            <a:r>
              <a:rPr lang="en-US" sz="1400" dirty="0">
                <a:solidFill>
                  <a:srgbClr val="434343"/>
                </a:solidFill>
                <a:latin typeface="Open Sans" panose="020B0604020202020204" charset="0"/>
              </a:rPr>
              <a:t> ferramenta </a:t>
            </a:r>
            <a:r>
              <a:rPr lang="pt-BR" sz="1400" dirty="0">
                <a:solidFill>
                  <a:srgbClr val="434343"/>
                </a:solidFill>
                <a:latin typeface="Open Sans" panose="020B0604020202020204" charset="0"/>
              </a:rPr>
              <a:t>gráfica para anotações em imagens</a:t>
            </a:r>
            <a:r>
              <a:rPr lang="en-US" sz="1400" dirty="0">
                <a:solidFill>
                  <a:srgbClr val="434343"/>
                </a:solidFill>
                <a:latin typeface="Open Sans" panose="020B0604020202020204" charset="0"/>
              </a:rPr>
              <a:t>.</a:t>
            </a:r>
          </a:p>
          <a:p>
            <a:pPr marL="285750" indent="-285750" algn="just">
              <a:buFont typeface="Arial" panose="020B0604020202020204" pitchFamily="34" charset="0"/>
              <a:buChar char="•"/>
            </a:pPr>
            <a:endParaRPr lang="en-US" sz="1400" dirty="0">
              <a:solidFill>
                <a:srgbClr val="434343"/>
              </a:solidFill>
              <a:latin typeface="Open Sans" panose="020B0604020202020204" charset="0"/>
            </a:endParaRPr>
          </a:p>
          <a:p>
            <a:pPr algn="just"/>
            <a:r>
              <a:rPr lang="pt-BR" sz="1400" dirty="0">
                <a:solidFill>
                  <a:srgbClr val="434343"/>
                </a:solidFill>
                <a:latin typeface="Open Sans" panose="020B0604020202020204" charset="0"/>
              </a:rPr>
              <a:t>Escrita em Python, as anotações são salvas como arquivos XML, PASCAL VOC, usado pelo </a:t>
            </a:r>
            <a:r>
              <a:rPr lang="pt-BR" sz="1400" dirty="0" err="1">
                <a:solidFill>
                  <a:srgbClr val="434343"/>
                </a:solidFill>
                <a:latin typeface="Open Sans" panose="020B0604020202020204" charset="0"/>
              </a:rPr>
              <a:t>ImageNet</a:t>
            </a:r>
            <a:r>
              <a:rPr lang="pt-BR" sz="1400" dirty="0">
                <a:solidFill>
                  <a:srgbClr val="434343"/>
                </a:solidFill>
                <a:latin typeface="Open Sans" panose="020B0604020202020204" charset="0"/>
              </a:rPr>
              <a:t>, </a:t>
            </a:r>
            <a:r>
              <a:rPr lang="pt-BR" sz="1400" b="1" dirty="0">
                <a:solidFill>
                  <a:srgbClr val="434343"/>
                </a:solidFill>
                <a:latin typeface="Open Sans" panose="020B0604020202020204" charset="0"/>
              </a:rPr>
              <a:t>VOC mais famoso do mundo.</a:t>
            </a:r>
            <a:endParaRPr lang="en-US" sz="1400" b="1" dirty="0">
              <a:solidFill>
                <a:srgbClr val="434343"/>
              </a:solidFill>
              <a:latin typeface="Open Sans" panose="020B0604020202020204" charset="0"/>
            </a:endParaRPr>
          </a:p>
        </p:txBody>
      </p:sp>
      <p:pic>
        <p:nvPicPr>
          <p:cNvPr id="21" name="Imagem 20" descr="Uma imagem contendo desenho, placar&#10;&#10;Descrição gerada automaticamente">
            <a:extLst>
              <a:ext uri="{FF2B5EF4-FFF2-40B4-BE49-F238E27FC236}">
                <a16:creationId xmlns:a16="http://schemas.microsoft.com/office/drawing/2014/main" id="{5ADD8008-2972-4F54-AF2E-4A6369A262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2798" y="3574563"/>
            <a:ext cx="997540" cy="997540"/>
          </a:xfrm>
          <a:prstGeom prst="rect">
            <a:avLst/>
          </a:prstGeom>
        </p:spPr>
      </p:pic>
      <p:pic>
        <p:nvPicPr>
          <p:cNvPr id="23" name="Imagem 22" descr="Uma imagem contendo atletismo, mesa&#10;&#10;Descrição gerada automaticamente">
            <a:extLst>
              <a:ext uri="{FF2B5EF4-FFF2-40B4-BE49-F238E27FC236}">
                <a16:creationId xmlns:a16="http://schemas.microsoft.com/office/drawing/2014/main" id="{C6B6A897-118F-4B5F-A899-D5938A8490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V="1">
            <a:off x="354372" y="1948136"/>
            <a:ext cx="2174082" cy="652224"/>
          </a:xfrm>
          <a:prstGeom prst="rect">
            <a:avLst/>
          </a:prstGeom>
        </p:spPr>
      </p:pic>
      <p:sp>
        <p:nvSpPr>
          <p:cNvPr id="24" name="CaixaDeTexto 23">
            <a:extLst>
              <a:ext uri="{FF2B5EF4-FFF2-40B4-BE49-F238E27FC236}">
                <a16:creationId xmlns:a16="http://schemas.microsoft.com/office/drawing/2014/main" id="{D1CFCE42-1C34-46FE-B2E5-CA7DDD609BDE}"/>
              </a:ext>
            </a:extLst>
          </p:cNvPr>
          <p:cNvSpPr txBox="1"/>
          <p:nvPr/>
        </p:nvSpPr>
        <p:spPr>
          <a:xfrm>
            <a:off x="3063249" y="4864002"/>
            <a:ext cx="1908086" cy="276999"/>
          </a:xfrm>
          <a:prstGeom prst="rect">
            <a:avLst/>
          </a:prstGeom>
          <a:noFill/>
        </p:spPr>
        <p:txBody>
          <a:bodyPr wrap="none" rtlCol="0">
            <a:spAutoFit/>
          </a:bodyPr>
          <a:lstStyle/>
          <a:p>
            <a:r>
              <a:rPr lang="pt-BR" sz="1200" dirty="0">
                <a:hlinkClick r:id="rId9"/>
              </a:rPr>
              <a:t>http://www.image-net.org/</a:t>
            </a:r>
            <a:endParaRPr lang="pt-BR" sz="1200" dirty="0"/>
          </a:p>
        </p:txBody>
      </p:sp>
      <p:sp>
        <p:nvSpPr>
          <p:cNvPr id="25" name="CaixaDeTexto 24">
            <a:extLst>
              <a:ext uri="{FF2B5EF4-FFF2-40B4-BE49-F238E27FC236}">
                <a16:creationId xmlns:a16="http://schemas.microsoft.com/office/drawing/2014/main" id="{0B780936-2A01-4455-BFBC-BA5A46946A60}"/>
              </a:ext>
            </a:extLst>
          </p:cNvPr>
          <p:cNvSpPr txBox="1"/>
          <p:nvPr/>
        </p:nvSpPr>
        <p:spPr>
          <a:xfrm>
            <a:off x="8438249" y="4864002"/>
            <a:ext cx="2488502" cy="276999"/>
          </a:xfrm>
          <a:prstGeom prst="rect">
            <a:avLst/>
          </a:prstGeom>
          <a:noFill/>
        </p:spPr>
        <p:txBody>
          <a:bodyPr wrap="none" rtlCol="0">
            <a:spAutoFit/>
          </a:bodyPr>
          <a:lstStyle/>
          <a:p>
            <a:r>
              <a:rPr lang="pt-BR" sz="1200" dirty="0">
                <a:hlinkClick r:id="rId10"/>
              </a:rPr>
              <a:t>https://github.com/tzutalin/labelImg</a:t>
            </a:r>
            <a:endParaRPr lang="pt-BR" sz="1200" dirty="0"/>
          </a:p>
        </p:txBody>
      </p:sp>
    </p:spTree>
    <p:extLst>
      <p:ext uri="{BB962C8B-B14F-4D97-AF65-F5344CB8AC3E}">
        <p14:creationId xmlns:p14="http://schemas.microsoft.com/office/powerpoint/2010/main" val="1337834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ângulo 22">
            <a:extLst>
              <a:ext uri="{FF2B5EF4-FFF2-40B4-BE49-F238E27FC236}">
                <a16:creationId xmlns:a16="http://schemas.microsoft.com/office/drawing/2014/main" id="{29905777-440F-4A00-967E-ED5255B275E1}"/>
              </a:ext>
            </a:extLst>
          </p:cNvPr>
          <p:cNvSpPr/>
          <p:nvPr/>
        </p:nvSpPr>
        <p:spPr>
          <a:xfrm>
            <a:off x="-704" y="255365"/>
            <a:ext cx="10274513" cy="598580"/>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Open Sans" panose="020B0604020202020204"/>
            </a:endParaRPr>
          </a:p>
        </p:txBody>
      </p:sp>
      <p:sp>
        <p:nvSpPr>
          <p:cNvPr id="17" name="Title Placeholder 1">
            <a:extLst>
              <a:ext uri="{FF2B5EF4-FFF2-40B4-BE49-F238E27FC236}">
                <a16:creationId xmlns:a16="http://schemas.microsoft.com/office/drawing/2014/main" id="{3594DE52-7C66-4B4A-A0A2-6A19C13FEDE7}"/>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Principais</a:t>
            </a:r>
            <a:r>
              <a:rPr lang="en-US" dirty="0">
                <a:solidFill>
                  <a:srgbClr val="434343"/>
                </a:solidFill>
                <a:latin typeface="Open Sans" panose="020B0604020202020204" charset="0"/>
                <a:ea typeface="Open Sans" panose="020B0604020202020204" charset="0"/>
                <a:cs typeface="Open Sans" panose="020B0604020202020204" charset="0"/>
              </a:rPr>
              <a:t> </a:t>
            </a:r>
            <a:r>
              <a:rPr lang="pt-BR" dirty="0">
                <a:solidFill>
                  <a:srgbClr val="434343"/>
                </a:solidFill>
                <a:latin typeface="Open Sans" panose="020B0604020202020204" charset="0"/>
                <a:ea typeface="Open Sans" panose="020B0604020202020204" charset="0"/>
                <a:cs typeface="Open Sans" panose="020B0604020202020204" charset="0"/>
              </a:rPr>
              <a:t>modificações</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94222" y="379620"/>
            <a:ext cx="353414"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15</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sp>
        <p:nvSpPr>
          <p:cNvPr id="30" name="Espaço Reservado para Data 5">
            <a:extLst>
              <a:ext uri="{FF2B5EF4-FFF2-40B4-BE49-F238E27FC236}">
                <a16:creationId xmlns:a16="http://schemas.microsoft.com/office/drawing/2014/main" id="{342C702B-AAF8-47CF-85BE-D5954F711FAE}"/>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8" name="Imagem 17"/>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9" name="CaixaDeTexto 18">
            <a:extLst>
              <a:ext uri="{FF2B5EF4-FFF2-40B4-BE49-F238E27FC236}">
                <a16:creationId xmlns:a16="http://schemas.microsoft.com/office/drawing/2014/main" id="{CB3D7212-EC7E-4238-8717-3F016530E6D3}"/>
              </a:ext>
            </a:extLst>
          </p:cNvPr>
          <p:cNvSpPr txBox="1"/>
          <p:nvPr/>
        </p:nvSpPr>
        <p:spPr>
          <a:xfrm>
            <a:off x="360000" y="1069522"/>
            <a:ext cx="9913809" cy="800219"/>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dirty="0">
                <a:solidFill>
                  <a:srgbClr val="434343"/>
                </a:solidFill>
                <a:latin typeface="Open Sans" panose="020B0604020202020204"/>
              </a:rPr>
              <a:t>Após verificar que na base original, existiam muito mais rostos com máscara do que das outras categorias, então para não ter que procurar na internet por novas fotos de rostos sem máscara. Balanceamos a classe </a:t>
            </a:r>
            <a:r>
              <a:rPr lang="pt-BR" sz="1400" b="1" i="1" dirty="0" err="1">
                <a:solidFill>
                  <a:srgbClr val="434343"/>
                </a:solidFill>
                <a:latin typeface="Open Sans" panose="020B0604020202020204"/>
              </a:rPr>
              <a:t>without_mask</a:t>
            </a:r>
            <a:r>
              <a:rPr lang="pt-BR" sz="1400" b="1" i="1" dirty="0">
                <a:solidFill>
                  <a:srgbClr val="434343"/>
                </a:solidFill>
                <a:latin typeface="Open Sans" panose="020B0604020202020204"/>
              </a:rPr>
              <a:t> </a:t>
            </a:r>
            <a:r>
              <a:rPr lang="pt-BR" sz="1400" dirty="0">
                <a:solidFill>
                  <a:srgbClr val="434343"/>
                </a:solidFill>
                <a:latin typeface="Open Sans" panose="020B0604020202020204"/>
              </a:rPr>
              <a:t>com relação a classe </a:t>
            </a:r>
            <a:r>
              <a:rPr lang="pt-BR" sz="1400" b="1" i="1" dirty="0" err="1">
                <a:solidFill>
                  <a:srgbClr val="434343"/>
                </a:solidFill>
                <a:latin typeface="Open Sans" panose="020B0604020202020204"/>
              </a:rPr>
              <a:t>with_mask</a:t>
            </a:r>
            <a:r>
              <a:rPr lang="pt-BR" sz="1400" b="1" i="1" dirty="0">
                <a:solidFill>
                  <a:srgbClr val="434343"/>
                </a:solidFill>
                <a:latin typeface="Open Sans" panose="020B0604020202020204"/>
              </a:rPr>
              <a:t> </a:t>
            </a:r>
            <a:r>
              <a:rPr lang="pt-BR" sz="1400" dirty="0">
                <a:solidFill>
                  <a:srgbClr val="434343"/>
                </a:solidFill>
                <a:latin typeface="Open Sans" panose="020B0604020202020204"/>
              </a:rPr>
              <a:t>pegando uma amostra aleatória de imagens originais do </a:t>
            </a:r>
            <a:r>
              <a:rPr lang="pt-BR" sz="1400" dirty="0" err="1">
                <a:solidFill>
                  <a:srgbClr val="434343"/>
                </a:solidFill>
                <a:latin typeface="Open Sans" panose="020B0604020202020204"/>
              </a:rPr>
              <a:t>dataset</a:t>
            </a:r>
            <a:r>
              <a:rPr lang="pt-BR" sz="1400" dirty="0">
                <a:solidFill>
                  <a:srgbClr val="434343"/>
                </a:solidFill>
                <a:latin typeface="Open Sans" panose="020B0604020202020204"/>
              </a:rPr>
              <a:t> </a:t>
            </a:r>
            <a:r>
              <a:rPr lang="pt-BR" dirty="0"/>
              <a:t>LFW.</a:t>
            </a:r>
            <a:endParaRPr lang="pt-BR" sz="1400" dirty="0">
              <a:solidFill>
                <a:srgbClr val="434343"/>
              </a:solidFill>
              <a:latin typeface="Open Sans" panose="020B0604020202020204"/>
            </a:endParaRPr>
          </a:p>
        </p:txBody>
      </p:sp>
      <p:sp>
        <p:nvSpPr>
          <p:cNvPr id="11" name="Botão de Ação: Obter Informações 10">
            <a:hlinkClick r:id="" action="ppaction://noaction" highlightClick="1"/>
            <a:extLst>
              <a:ext uri="{FF2B5EF4-FFF2-40B4-BE49-F238E27FC236}">
                <a16:creationId xmlns:a16="http://schemas.microsoft.com/office/drawing/2014/main" id="{EC2DD1A6-628A-4910-AB9A-10907ECC40EA}"/>
              </a:ext>
            </a:extLst>
          </p:cNvPr>
          <p:cNvSpPr/>
          <p:nvPr/>
        </p:nvSpPr>
        <p:spPr>
          <a:xfrm>
            <a:off x="9844399" y="383272"/>
            <a:ext cx="324000" cy="324000"/>
          </a:xfrm>
          <a:prstGeom prst="actionButtonInformatio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Google Shape;115;p18">
            <a:extLst>
              <a:ext uri="{FF2B5EF4-FFF2-40B4-BE49-F238E27FC236}">
                <a16:creationId xmlns:a16="http://schemas.microsoft.com/office/drawing/2014/main" id="{68384001-751D-4373-8668-B633014980B7}"/>
              </a:ext>
            </a:extLst>
          </p:cNvPr>
          <p:cNvSpPr txBox="1"/>
          <p:nvPr/>
        </p:nvSpPr>
        <p:spPr>
          <a:xfrm>
            <a:off x="1522238" y="2074663"/>
            <a:ext cx="8848365" cy="1813057"/>
          </a:xfrm>
          <a:prstGeom prst="rect">
            <a:avLst/>
          </a:prstGeom>
          <a:noFill/>
          <a:ln>
            <a:noFill/>
          </a:ln>
        </p:spPr>
        <p:txBody>
          <a:bodyPr spcFirstLastPara="1" wrap="square" lIns="91425" tIns="91425" rIns="91425" bIns="91425" anchor="t" anchorCtr="0">
            <a:noAutofit/>
          </a:bodyPr>
          <a:lstStyle/>
          <a:p>
            <a:pPr lvl="0" algn="just"/>
            <a:r>
              <a:rPr lang="pt-BR" sz="1200" i="1" dirty="0" err="1">
                <a:latin typeface="Open Sans" panose="020B0604020202020204"/>
              </a:rPr>
              <a:t>Labeled</a:t>
            </a:r>
            <a:r>
              <a:rPr lang="pt-BR" sz="1200" i="1" dirty="0">
                <a:latin typeface="Open Sans" panose="020B0604020202020204"/>
              </a:rPr>
              <a:t> Faces in </a:t>
            </a:r>
            <a:r>
              <a:rPr lang="pt-BR" sz="1200" i="1" dirty="0" err="1">
                <a:latin typeface="Open Sans" panose="020B0604020202020204"/>
              </a:rPr>
              <a:t>the</a:t>
            </a:r>
            <a:r>
              <a:rPr lang="pt-BR" sz="1200" i="1" dirty="0">
                <a:latin typeface="Open Sans" panose="020B0604020202020204"/>
              </a:rPr>
              <a:t> Wild </a:t>
            </a:r>
            <a:r>
              <a:rPr lang="pt-BR" sz="1200" dirty="0">
                <a:latin typeface="Open Sans" panose="020B0604020202020204"/>
              </a:rPr>
              <a:t>é um banco de dados publicado em 2007 com fotos de rostos projetado para estudar o problema de reconhecimento irrestrito de rostos. O conjunto de dados contém mais de </a:t>
            </a:r>
            <a:r>
              <a:rPr lang="pt-BR" sz="1200" b="1" dirty="0">
                <a:solidFill>
                  <a:srgbClr val="6ADBD9"/>
                </a:solidFill>
                <a:latin typeface="Open Sans" panose="020B0604020202020204"/>
              </a:rPr>
              <a:t>13.000</a:t>
            </a:r>
            <a:r>
              <a:rPr lang="pt-BR" sz="1200" dirty="0">
                <a:latin typeface="Open Sans" panose="020B0604020202020204"/>
              </a:rPr>
              <a:t> imagens de rostos coletados da web. Cada rosto foi etiquetado com o nome da pessoa retratada. </a:t>
            </a:r>
            <a:r>
              <a:rPr lang="pt-BR" sz="1200" b="1" dirty="0">
                <a:solidFill>
                  <a:srgbClr val="6ADBD9"/>
                </a:solidFill>
                <a:latin typeface="Open Sans" panose="020B0604020202020204"/>
              </a:rPr>
              <a:t>1.680</a:t>
            </a:r>
            <a:r>
              <a:rPr lang="pt-BR" sz="1200" dirty="0">
                <a:latin typeface="Open Sans" panose="020B0604020202020204"/>
              </a:rPr>
              <a:t> das pessoas retratadas têm duas ou mais fotos distintas no conjunto de dados. Existem </a:t>
            </a:r>
            <a:r>
              <a:rPr lang="pt-BR" sz="1200" b="1" dirty="0">
                <a:solidFill>
                  <a:srgbClr val="6ADBD9"/>
                </a:solidFill>
                <a:latin typeface="Open Sans" panose="020B0604020202020204"/>
              </a:rPr>
              <a:t>quatro conjuntos diferentes de imagens LFW</a:t>
            </a:r>
            <a:r>
              <a:rPr lang="pt-BR" sz="1200" dirty="0">
                <a:latin typeface="Open Sans" panose="020B0604020202020204"/>
              </a:rPr>
              <a:t>, incluindo o </a:t>
            </a:r>
            <a:r>
              <a:rPr lang="pt-BR" sz="1200" b="1" dirty="0">
                <a:solidFill>
                  <a:srgbClr val="6ADBD9"/>
                </a:solidFill>
                <a:latin typeface="Open Sans" panose="020B0604020202020204"/>
              </a:rPr>
              <a:t>original</a:t>
            </a:r>
            <a:r>
              <a:rPr lang="pt-BR" sz="1200" dirty="0">
                <a:latin typeface="Open Sans" panose="020B0604020202020204"/>
              </a:rPr>
              <a:t> e três tipos diferentes de imagens "alinhadas". As imagens alinhadas incluem "imagens afuniladas" (ICCV 2007), </a:t>
            </a:r>
            <a:r>
              <a:rPr lang="pt-BR" sz="1200" dirty="0" err="1">
                <a:latin typeface="Open Sans" panose="020B0604020202020204"/>
              </a:rPr>
              <a:t>LFW-a</a:t>
            </a:r>
            <a:r>
              <a:rPr lang="pt-BR" sz="1200" dirty="0">
                <a:latin typeface="Open Sans" panose="020B0604020202020204"/>
              </a:rPr>
              <a:t>, que usa um método de alinhamento não publicado, e imagens "afuniladas profundas" (NIPS 2012). </a:t>
            </a:r>
            <a:br>
              <a:rPr lang="pt-BR" sz="1200" dirty="0"/>
            </a:br>
            <a:endParaRPr sz="1200" dirty="0">
              <a:solidFill>
                <a:srgbClr val="434343"/>
              </a:solidFill>
              <a:latin typeface="Open Sans"/>
              <a:ea typeface="Open Sans"/>
              <a:cs typeface="Open Sans"/>
              <a:sym typeface="Open San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3">
            <a:alphaModFix/>
          </a:blip>
          <a:stretch>
            <a:fillRect/>
          </a:stretch>
        </p:blipFill>
        <p:spPr>
          <a:xfrm flipH="1">
            <a:off x="9558602" y="4727252"/>
            <a:ext cx="2628806" cy="2116755"/>
          </a:xfrm>
          <a:prstGeom prst="rect">
            <a:avLst/>
          </a:prstGeom>
          <a:noFill/>
          <a:ln>
            <a:noFill/>
          </a:ln>
        </p:spPr>
      </p:pic>
      <p:sp>
        <p:nvSpPr>
          <p:cNvPr id="4" name="CaixaDeTexto 3">
            <a:extLst>
              <a:ext uri="{FF2B5EF4-FFF2-40B4-BE49-F238E27FC236}">
                <a16:creationId xmlns:a16="http://schemas.microsoft.com/office/drawing/2014/main" id="{7882592F-BE18-4C93-9F81-DD724A66DA35}"/>
              </a:ext>
            </a:extLst>
          </p:cNvPr>
          <p:cNvSpPr txBox="1"/>
          <p:nvPr/>
        </p:nvSpPr>
        <p:spPr>
          <a:xfrm>
            <a:off x="3391993" y="5881633"/>
            <a:ext cx="3403496" cy="369332"/>
          </a:xfrm>
          <a:prstGeom prst="rect">
            <a:avLst/>
          </a:prstGeom>
          <a:noFill/>
        </p:spPr>
        <p:txBody>
          <a:bodyPr wrap="none" rtlCol="0">
            <a:spAutoFit/>
          </a:bodyPr>
          <a:lstStyle/>
          <a:p>
            <a:r>
              <a:rPr lang="pt-BR" dirty="0"/>
              <a:t>http://vis-www.cs.umass.edu/lfw/</a:t>
            </a:r>
          </a:p>
        </p:txBody>
      </p:sp>
      <p:pic>
        <p:nvPicPr>
          <p:cNvPr id="6" name="Imagem 5" descr="Uma imagem contendo quarto, comida&#10;&#10;Descrição gerada automaticamente">
            <a:extLst>
              <a:ext uri="{FF2B5EF4-FFF2-40B4-BE49-F238E27FC236}">
                <a16:creationId xmlns:a16="http://schemas.microsoft.com/office/drawing/2014/main" id="{BDA0C744-25D3-4786-A143-EDAC5FB6C1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000" y="1959222"/>
            <a:ext cx="1014046" cy="1014046"/>
          </a:xfrm>
          <a:prstGeom prst="rect">
            <a:avLst/>
          </a:prstGeom>
        </p:spPr>
      </p:pic>
      <p:pic>
        <p:nvPicPr>
          <p:cNvPr id="8" name="Imagem 7" descr="Uma imagem contendo biblioteca, quarto&#10;&#10;Descrição gerada automaticamente">
            <a:extLst>
              <a:ext uri="{FF2B5EF4-FFF2-40B4-BE49-F238E27FC236}">
                <a16:creationId xmlns:a16="http://schemas.microsoft.com/office/drawing/2014/main" id="{BD296017-A46B-40A2-AB1A-FFA42FD093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9855" y="3861760"/>
            <a:ext cx="6606620" cy="1937942"/>
          </a:xfrm>
          <a:prstGeom prst="rect">
            <a:avLst/>
          </a:prstGeom>
        </p:spPr>
      </p:pic>
    </p:spTree>
    <p:extLst>
      <p:ext uri="{BB962C8B-B14F-4D97-AF65-F5344CB8AC3E}">
        <p14:creationId xmlns:p14="http://schemas.microsoft.com/office/powerpoint/2010/main" val="3643698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86973" y="379620"/>
            <a:ext cx="353097"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pt-BR"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graphicFrame>
        <p:nvGraphicFramePr>
          <p:cNvPr id="2" name="Diagrama 1">
            <a:extLst>
              <a:ext uri="{FF2B5EF4-FFF2-40B4-BE49-F238E27FC236}">
                <a16:creationId xmlns:a16="http://schemas.microsoft.com/office/drawing/2014/main" id="{CB95FEA1-C38C-4438-AEAD-CF55A042FA4C}"/>
              </a:ext>
            </a:extLst>
          </p:cNvPr>
          <p:cNvGraphicFramePr/>
          <p:nvPr>
            <p:extLst>
              <p:ext uri="{D42A27DB-BD31-4B8C-83A1-F6EECF244321}">
                <p14:modId xmlns:p14="http://schemas.microsoft.com/office/powerpoint/2010/main" val="4031106426"/>
              </p:ext>
            </p:extLst>
          </p:nvPr>
        </p:nvGraphicFramePr>
        <p:xfrm>
          <a:off x="757811" y="195779"/>
          <a:ext cx="10071652" cy="4400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Google Shape;115;p18">
            <a:extLst>
              <a:ext uri="{FF2B5EF4-FFF2-40B4-BE49-F238E27FC236}">
                <a16:creationId xmlns:a16="http://schemas.microsoft.com/office/drawing/2014/main" id="{AD5E3D5B-4DB5-4E11-AB70-628F9A625BBA}"/>
              </a:ext>
            </a:extLst>
          </p:cNvPr>
          <p:cNvSpPr txBox="1"/>
          <p:nvPr/>
        </p:nvSpPr>
        <p:spPr>
          <a:xfrm>
            <a:off x="942109" y="2987964"/>
            <a:ext cx="1920362" cy="2116754"/>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Definição do problema</a:t>
            </a:r>
          </a:p>
          <a:p>
            <a:pPr marL="0" marR="0" lvl="0" indent="0" algn="l" defTabSz="914400" rtl="0" eaLnBrk="1" fontAlgn="auto" latinLnBrk="0" hangingPunct="1">
              <a:lnSpc>
                <a:spcPct val="100000"/>
              </a:lnSpc>
              <a:spcBef>
                <a:spcPts val="0"/>
              </a:spcBef>
              <a:spcAft>
                <a:spcPts val="0"/>
              </a:spcAft>
              <a:buClrTx/>
              <a:buSzTx/>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indent="-171450">
              <a:buFont typeface="Arial" panose="020B0604020202020204" pitchFamily="34" charset="0"/>
              <a:buChar char="•"/>
            </a:pPr>
            <a:r>
              <a:rPr lang="en-US" sz="1200" dirty="0" err="1">
                <a:solidFill>
                  <a:srgbClr val="DDDDDD"/>
                </a:solidFill>
                <a:latin typeface="Open Sans"/>
              </a:rPr>
              <a:t>Objetivos</a:t>
            </a:r>
            <a:endParaRPr lang="en-US" sz="1200" dirty="0">
              <a:solidFill>
                <a:srgbClr val="DDDDDD"/>
              </a:solidFill>
              <a:latin typeface="Open Sans"/>
            </a:endParaRPr>
          </a:p>
          <a:p>
            <a:pPr marL="171450" indent="-171450">
              <a:buFont typeface="Arial" panose="020B0604020202020204" pitchFamily="34" charset="0"/>
              <a:buChar char="•"/>
            </a:pPr>
            <a:r>
              <a:rPr lang="en-US" sz="1200" dirty="0" err="1">
                <a:solidFill>
                  <a:srgbClr val="DDDDDD"/>
                </a:solidFill>
                <a:latin typeface="Open Sans"/>
              </a:rPr>
              <a:t>Conceitos</a:t>
            </a:r>
            <a:r>
              <a:rPr lang="en-US" sz="1200" dirty="0">
                <a:solidFill>
                  <a:srgbClr val="DDDDDD"/>
                </a:solidFill>
                <a:latin typeface="Open Sans"/>
              </a:rPr>
              <a:t> </a:t>
            </a:r>
          </a:p>
          <a:p>
            <a:pPr marL="171450" indent="-171450">
              <a:buFont typeface="Arial" panose="020B0604020202020204" pitchFamily="34" charset="0"/>
              <a:buChar char="•"/>
            </a:pPr>
            <a:r>
              <a:rPr lang="en-US" sz="1200" dirty="0" err="1">
                <a:solidFill>
                  <a:srgbClr val="DDDDDD"/>
                </a:solidFill>
                <a:latin typeface="Open Sans"/>
              </a:rPr>
              <a:t>Critérios</a:t>
            </a:r>
            <a:endParaRPr lang="en-US" sz="1200" dirty="0">
              <a:solidFill>
                <a:srgbClr val="DDDDDD"/>
              </a:solidFill>
              <a:latin typeface="Open Sans"/>
            </a:endParaRPr>
          </a:p>
          <a:p>
            <a:pPr marL="171450" indent="-171450">
              <a:buFont typeface="Arial" panose="020B0604020202020204" pitchFamily="34" charset="0"/>
              <a:buChar char="•"/>
            </a:pPr>
            <a:r>
              <a:rPr lang="en-US" sz="1200" dirty="0">
                <a:solidFill>
                  <a:srgbClr val="DDDDDD"/>
                </a:solidFill>
                <a:latin typeface="Open Sans"/>
              </a:rPr>
              <a:t>Layout de </a:t>
            </a:r>
            <a:r>
              <a:rPr lang="en-US" sz="1200" dirty="0" err="1">
                <a:solidFill>
                  <a:srgbClr val="DDDDDD"/>
                </a:solidFill>
                <a:latin typeface="Open Sans"/>
              </a:rPr>
              <a:t>extração</a:t>
            </a:r>
            <a:endParaRPr lang="en-US" sz="1200" dirty="0">
              <a:solidFill>
                <a:srgbClr val="DDDDDD"/>
              </a:solidFill>
              <a:latin typeface="Open Sans"/>
            </a:endParaRPr>
          </a:p>
          <a:p>
            <a:pPr marL="0" marR="0" lvl="0" indent="0" algn="l" defTabSz="914400" rtl="0" eaLnBrk="1" fontAlgn="auto" latinLnBrk="0" hangingPunct="1">
              <a:lnSpc>
                <a:spcPct val="100000"/>
              </a:lnSpc>
              <a:spcBef>
                <a:spcPts val="0"/>
              </a:spcBef>
              <a:spcAft>
                <a:spcPts val="0"/>
              </a:spcAft>
              <a:buClrTx/>
              <a:buSzTx/>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
        <p:nvSpPr>
          <p:cNvPr id="10" name="Google Shape;115;p18">
            <a:extLst>
              <a:ext uri="{FF2B5EF4-FFF2-40B4-BE49-F238E27FC236}">
                <a16:creationId xmlns:a16="http://schemas.microsoft.com/office/drawing/2014/main" id="{AFE34AE6-E13A-4648-B751-CE27D6EDDC6F}"/>
              </a:ext>
            </a:extLst>
          </p:cNvPr>
          <p:cNvSpPr txBox="1"/>
          <p:nvPr/>
        </p:nvSpPr>
        <p:spPr>
          <a:xfrm>
            <a:off x="2826945" y="2987964"/>
            <a:ext cx="1920362" cy="2400725"/>
          </a:xfrm>
          <a:prstGeom prst="rect">
            <a:avLst/>
          </a:prstGeom>
          <a:noFill/>
          <a:ln>
            <a:noFill/>
          </a:ln>
        </p:spPr>
        <p:txBody>
          <a:bodyPr spcFirstLastPara="1" wrap="square" lIns="91425" tIns="91425" rIns="91425" bIns="91425" anchor="t" anchorCtr="0">
            <a:noAutofit/>
          </a:bodyPr>
          <a:lstStyle/>
          <a:p>
            <a:pPr lvl="0">
              <a:defRPr/>
            </a:pPr>
            <a:r>
              <a:rPr lang="pt-BR" sz="1200" b="1" dirty="0">
                <a:solidFill>
                  <a:srgbClr val="DDDDDD"/>
                </a:solidFill>
                <a:latin typeface="Open Sans"/>
              </a:rPr>
              <a:t>Análise preliminar</a:t>
            </a:r>
          </a:p>
          <a:p>
            <a:pPr lvl="0">
              <a:defRPr/>
            </a:pPr>
            <a:endParaRPr lang="pt-BR" sz="1200" b="1" dirty="0">
              <a:solidFill>
                <a:srgbClr val="DDDDDD"/>
              </a:solidFill>
              <a:latin typeface="Open Sans"/>
              <a:ea typeface="Open Sans"/>
              <a:cs typeface="Open Sans"/>
              <a:sym typeface="Open Sans"/>
            </a:endParaRPr>
          </a:p>
          <a:p>
            <a:pPr marL="171450" lvl="0" indent="-171450">
              <a:buFont typeface="Arial" panose="020B0604020202020204" pitchFamily="34" charset="0"/>
              <a:buChar char="•"/>
              <a:defRPr/>
            </a:pPr>
            <a:r>
              <a:rPr lang="pt-BR" sz="1200" dirty="0">
                <a:solidFill>
                  <a:srgbClr val="DDDDDD"/>
                </a:solidFill>
                <a:latin typeface="Open Sans"/>
                <a:sym typeface="Open Sans"/>
              </a:rPr>
              <a:t>Criação dos Rótulos</a:t>
            </a:r>
          </a:p>
          <a:p>
            <a:pPr marL="171450" lvl="0" indent="-171450">
              <a:buFont typeface="Arial" panose="020B0604020202020204" pitchFamily="34" charset="0"/>
              <a:buChar char="•"/>
              <a:defRPr/>
            </a:pPr>
            <a:r>
              <a:rPr lang="pt-BR" sz="1200" dirty="0">
                <a:solidFill>
                  <a:srgbClr val="DDDDDD"/>
                </a:solidFill>
                <a:latin typeface="Open Sans"/>
                <a:sym typeface="Open Sans"/>
              </a:rPr>
              <a:t>Balanceamento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1" name="Google Shape;115;p18">
            <a:extLst>
              <a:ext uri="{FF2B5EF4-FFF2-40B4-BE49-F238E27FC236}">
                <a16:creationId xmlns:a16="http://schemas.microsoft.com/office/drawing/2014/main" id="{7CC50689-F2ED-4732-B53F-AD0B114B8E9E}"/>
              </a:ext>
            </a:extLst>
          </p:cNvPr>
          <p:cNvSpPr txBox="1"/>
          <p:nvPr/>
        </p:nvSpPr>
        <p:spPr>
          <a:xfrm>
            <a:off x="4751584" y="2987963"/>
            <a:ext cx="2098219" cy="2116753"/>
          </a:xfrm>
          <a:prstGeom prst="rect">
            <a:avLst/>
          </a:prstGeom>
          <a:noFill/>
          <a:ln>
            <a:noFill/>
          </a:ln>
        </p:spPr>
        <p:txBody>
          <a:bodyPr spcFirstLastPara="1" wrap="square" lIns="91425" tIns="91425" rIns="91425" bIns="91425" anchor="t" anchorCtr="0">
            <a:noAutofit/>
          </a:bodyPr>
          <a:lstStyle/>
          <a:p>
            <a:pPr>
              <a:defRPr/>
            </a:pPr>
            <a:r>
              <a:rPr lang="pt-BR" sz="1200" b="1" dirty="0">
                <a:latin typeface="Open Sans"/>
              </a:rPr>
              <a:t>Avaliação das técnicas</a:t>
            </a:r>
          </a:p>
          <a:p>
            <a:pPr lvl="0">
              <a:defRPr/>
            </a:pPr>
            <a:endParaRPr lang="pt-BR" sz="1200" b="1" dirty="0">
              <a:latin typeface="Open Sans"/>
              <a:sym typeface="Open Sans"/>
            </a:endParaRPr>
          </a:p>
          <a:p>
            <a:pPr marL="171450" indent="-171450">
              <a:buFont typeface="Arial" panose="020B0604020202020204" pitchFamily="34" charset="0"/>
              <a:buChar char="•"/>
              <a:defRPr/>
            </a:pPr>
            <a:r>
              <a:rPr lang="pt-BR" sz="1200" dirty="0" err="1">
                <a:latin typeface="Open Sans"/>
                <a:sym typeface="Open Sans"/>
              </a:rPr>
              <a:t>Scikit-image</a:t>
            </a:r>
            <a:r>
              <a:rPr lang="pt-BR" sz="1200" dirty="0">
                <a:latin typeface="Open Sans"/>
                <a:sym typeface="Open Sans"/>
              </a:rPr>
              <a:t> </a:t>
            </a:r>
            <a:r>
              <a:rPr lang="pt-BR" sz="1200" dirty="0" err="1">
                <a:latin typeface="Open Sans"/>
                <a:sym typeface="Open Sans"/>
              </a:rPr>
              <a:t>Cascade</a:t>
            </a:r>
            <a:endParaRPr lang="pt-BR" sz="1200" dirty="0">
              <a:latin typeface="Open Sans"/>
              <a:sym typeface="Open Sans"/>
            </a:endParaRPr>
          </a:p>
          <a:p>
            <a:pPr marL="171450" indent="-171450">
              <a:buFont typeface="Arial" panose="020B0604020202020204" pitchFamily="34" charset="0"/>
              <a:buChar char="•"/>
              <a:defRPr/>
            </a:pPr>
            <a:r>
              <a:rPr lang="pt-BR" sz="1200" dirty="0" err="1">
                <a:latin typeface="Open Sans"/>
                <a:sym typeface="Open Sans"/>
              </a:rPr>
              <a:t>Face_recognition</a:t>
            </a:r>
            <a:r>
              <a:rPr lang="pt-BR" sz="1200" dirty="0">
                <a:latin typeface="Open Sans"/>
                <a:sym typeface="Open Sans"/>
              </a:rPr>
              <a:t> HOG</a:t>
            </a:r>
          </a:p>
          <a:p>
            <a:pPr marL="171450" indent="-171450">
              <a:buFont typeface="Arial" panose="020B0604020202020204" pitchFamily="34" charset="0"/>
              <a:buChar char="•"/>
              <a:defRPr/>
            </a:pPr>
            <a:r>
              <a:rPr lang="pt-BR" sz="1200" dirty="0" err="1">
                <a:latin typeface="Open Sans"/>
                <a:ea typeface="Open Sans"/>
                <a:cs typeface="Open Sans"/>
                <a:sym typeface="Open Sans"/>
              </a:rPr>
              <a:t>Face_recognition</a:t>
            </a:r>
            <a:r>
              <a:rPr lang="pt-BR" sz="1200" dirty="0">
                <a:latin typeface="Open Sans"/>
                <a:ea typeface="Open Sans"/>
                <a:cs typeface="Open Sans"/>
                <a:sym typeface="Open Sans"/>
              </a:rPr>
              <a:t> CNN</a:t>
            </a:r>
          </a:p>
        </p:txBody>
      </p:sp>
      <p:sp>
        <p:nvSpPr>
          <p:cNvPr id="13" name="Google Shape;115;p18">
            <a:extLst>
              <a:ext uri="{FF2B5EF4-FFF2-40B4-BE49-F238E27FC236}">
                <a16:creationId xmlns:a16="http://schemas.microsoft.com/office/drawing/2014/main" id="{1AB15A37-AE08-4C9E-BCC7-7D574DF19B47}"/>
              </a:ext>
            </a:extLst>
          </p:cNvPr>
          <p:cNvSpPr txBox="1"/>
          <p:nvPr/>
        </p:nvSpPr>
        <p:spPr>
          <a:xfrm>
            <a:off x="8830930" y="2987964"/>
            <a:ext cx="1763760" cy="2116748"/>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Definição da técnica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rPr>
              <a:t>Validação dos resultados com negócios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DDDDDD"/>
                </a:solidFill>
                <a:latin typeface="Open Sans"/>
                <a:sym typeface="Open Sans"/>
              </a:rPr>
              <a:t>Escolha da técnica que melhor se adeque ao uso e estratégias da área de negócios</a:t>
            </a:r>
            <a:endParaRPr kumimoji="0" sz="1800" b="0" i="0" u="none" strike="noStrike" kern="1200" cap="none" spc="0" normalizeH="0" baseline="0" noProof="0" dirty="0">
              <a:ln>
                <a:noFill/>
              </a:ln>
              <a:solidFill>
                <a:srgbClr val="DDDDDD"/>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5" name="Espaço Reservado para Data 5">
            <a:extLst>
              <a:ext uri="{FF2B5EF4-FFF2-40B4-BE49-F238E27FC236}">
                <a16:creationId xmlns:a16="http://schemas.microsoft.com/office/drawing/2014/main" id="{CFD695E7-181C-46B2-911D-897ECEF89B0F}"/>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6" name="Imagem 15"/>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8" name="Title Placeholder 1">
            <a:extLst>
              <a:ext uri="{FF2B5EF4-FFF2-40B4-BE49-F238E27FC236}">
                <a16:creationId xmlns:a16="http://schemas.microsoft.com/office/drawing/2014/main" id="{A7D9B2E2-5E15-4005-B2C6-D2A3CDFA3E6F}"/>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Metodologia</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de dados</a:t>
            </a:r>
          </a:p>
        </p:txBody>
      </p:sp>
      <p:sp>
        <p:nvSpPr>
          <p:cNvPr id="19" name="Google Shape;115;p18">
            <a:extLst>
              <a:ext uri="{FF2B5EF4-FFF2-40B4-BE49-F238E27FC236}">
                <a16:creationId xmlns:a16="http://schemas.microsoft.com/office/drawing/2014/main" id="{C7653D6A-8ACA-417F-AFF4-E33C10C3F7D1}"/>
              </a:ext>
            </a:extLst>
          </p:cNvPr>
          <p:cNvSpPr txBox="1"/>
          <p:nvPr/>
        </p:nvSpPr>
        <p:spPr>
          <a:xfrm>
            <a:off x="6849804" y="2987959"/>
            <a:ext cx="1834290" cy="2400725"/>
          </a:xfrm>
          <a:prstGeom prst="rect">
            <a:avLst/>
          </a:prstGeom>
          <a:noFill/>
          <a:ln>
            <a:noFill/>
          </a:ln>
        </p:spPr>
        <p:txBody>
          <a:bodyPr spcFirstLastPara="1" wrap="square" lIns="91425" tIns="91425" rIns="91425" bIns="91425" anchor="t" anchorCtr="0">
            <a:noAutofit/>
          </a:bodyPr>
          <a:lstStyle/>
          <a:p>
            <a:pPr lvl="0">
              <a:defRPr/>
            </a:pPr>
            <a:r>
              <a:rPr lang="pt-BR" sz="1200" b="1" dirty="0">
                <a:solidFill>
                  <a:srgbClr val="DDDDDD"/>
                </a:solidFill>
                <a:latin typeface="Open Sans"/>
                <a:ea typeface="Open Sans"/>
                <a:cs typeface="Open Sans"/>
              </a:rPr>
              <a:t>Avaliação das técnicas</a:t>
            </a:r>
          </a:p>
          <a:p>
            <a:pPr lvl="0">
              <a:defRPr/>
            </a:pPr>
            <a:endParaRPr lang="pt-BR" sz="1200" b="1" dirty="0">
              <a:solidFill>
                <a:srgbClr val="DDDDDD"/>
              </a:solidFill>
              <a:latin typeface="Open Sans"/>
              <a:ea typeface="Open Sans"/>
              <a:cs typeface="Open Sans"/>
            </a:endParaRP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Transfer</a:t>
            </a:r>
            <a:r>
              <a:rPr lang="pt-BR" sz="1200" dirty="0">
                <a:solidFill>
                  <a:srgbClr val="DDDDDD"/>
                </a:solidFill>
                <a:latin typeface="Open Sans"/>
                <a:ea typeface="Open Sans"/>
                <a:cs typeface="Open Sans"/>
              </a:rPr>
              <a:t> </a:t>
            </a:r>
            <a:r>
              <a:rPr lang="pt-BR" sz="1200" dirty="0" err="1">
                <a:solidFill>
                  <a:srgbClr val="DDDDDD"/>
                </a:solidFill>
                <a:latin typeface="Open Sans"/>
                <a:ea typeface="Open Sans"/>
                <a:cs typeface="Open Sans"/>
              </a:rPr>
              <a:t>learning</a:t>
            </a:r>
            <a:endParaRPr lang="pt-BR" sz="1200" dirty="0">
              <a:solidFill>
                <a:srgbClr val="DDDDDD"/>
              </a:solidFill>
              <a:latin typeface="Open Sans"/>
              <a:ea typeface="Open Sans"/>
              <a:cs typeface="Open Sans"/>
            </a:endParaRPr>
          </a:p>
          <a:p>
            <a:pPr marL="171450" lvl="0" indent="-171450">
              <a:buFont typeface="Arial" panose="020B0604020202020204" pitchFamily="34" charset="0"/>
              <a:buChar char="•"/>
              <a:defRPr/>
            </a:pPr>
            <a:r>
              <a:rPr lang="pt-BR" sz="1200" dirty="0">
                <a:solidFill>
                  <a:srgbClr val="DDDDDD"/>
                </a:solidFill>
                <a:latin typeface="Open Sans"/>
                <a:ea typeface="Open Sans"/>
                <a:cs typeface="Open Sans"/>
              </a:rPr>
              <a:t>SVM</a:t>
            </a: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Stochastic</a:t>
            </a:r>
            <a:r>
              <a:rPr lang="pt-BR" sz="1200" dirty="0">
                <a:solidFill>
                  <a:srgbClr val="DDDDDD"/>
                </a:solidFill>
                <a:latin typeface="Open Sans"/>
                <a:ea typeface="Open Sans"/>
                <a:cs typeface="Open Sans"/>
              </a:rPr>
              <a:t> </a:t>
            </a:r>
            <a:r>
              <a:rPr lang="pt-BR" sz="1200" dirty="0" err="1">
                <a:solidFill>
                  <a:srgbClr val="DDDDDD"/>
                </a:solidFill>
                <a:latin typeface="Open Sans"/>
                <a:ea typeface="Open Sans"/>
                <a:cs typeface="Open Sans"/>
              </a:rPr>
              <a:t>Gradient</a:t>
            </a:r>
            <a:r>
              <a:rPr lang="pt-BR" sz="1200" dirty="0">
                <a:solidFill>
                  <a:srgbClr val="DDDDDD"/>
                </a:solidFill>
                <a:latin typeface="Open Sans"/>
                <a:ea typeface="Open Sans"/>
                <a:cs typeface="Open Sans"/>
              </a:rPr>
              <a:t> </a:t>
            </a:r>
            <a:r>
              <a:rPr lang="pt-BR" sz="1200" dirty="0" err="1">
                <a:solidFill>
                  <a:srgbClr val="DDDDDD"/>
                </a:solidFill>
                <a:latin typeface="Open Sans"/>
                <a:ea typeface="Open Sans"/>
                <a:cs typeface="Open Sans"/>
              </a:rPr>
              <a:t>Descent</a:t>
            </a:r>
            <a:endParaRPr lang="pt-BR" sz="1200" dirty="0">
              <a:solidFill>
                <a:srgbClr val="DDDDDD"/>
              </a:solidFill>
              <a:latin typeface="Open Sans"/>
              <a:ea typeface="Open Sans"/>
              <a:cs typeface="Open Sans"/>
            </a:endParaRPr>
          </a:p>
          <a:p>
            <a:pPr marL="171450" lvl="0" indent="-171450">
              <a:buFont typeface="Arial" panose="020B0604020202020204" pitchFamily="34" charset="0"/>
              <a:buChar char="•"/>
              <a:defRPr/>
            </a:pPr>
            <a:r>
              <a:rPr lang="pt-BR" sz="1200" dirty="0">
                <a:solidFill>
                  <a:srgbClr val="DDDDDD"/>
                </a:solidFill>
                <a:latin typeface="Open Sans"/>
                <a:ea typeface="Open Sans"/>
                <a:cs typeface="Open Sans"/>
              </a:rPr>
              <a:t>KNN</a:t>
            </a: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LogisticRegression</a:t>
            </a:r>
            <a:endParaRPr lang="pt-BR" sz="1200" dirty="0">
              <a:solidFill>
                <a:srgbClr val="DDDDDD"/>
              </a:solidFill>
              <a:latin typeface="Open Sans"/>
              <a:ea typeface="Open Sans"/>
              <a:cs typeface="Open Sans"/>
            </a:endParaRPr>
          </a:p>
          <a:p>
            <a:pPr marL="171450" lvl="0" indent="-171450">
              <a:buFont typeface="Arial" panose="020B0604020202020204" pitchFamily="34" charset="0"/>
              <a:buChar char="•"/>
              <a:defRPr/>
            </a:pPr>
            <a:r>
              <a:rPr lang="pt-BR" sz="1200" dirty="0">
                <a:solidFill>
                  <a:srgbClr val="DDDDDD"/>
                </a:solidFill>
                <a:latin typeface="Open Sans"/>
                <a:ea typeface="Open Sans"/>
                <a:cs typeface="Open Sans"/>
              </a:rPr>
              <a:t>MLP</a:t>
            </a: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Random</a:t>
            </a:r>
            <a:r>
              <a:rPr lang="pt-BR" sz="1200" dirty="0">
                <a:solidFill>
                  <a:srgbClr val="DDDDDD"/>
                </a:solidFill>
                <a:latin typeface="Open Sans"/>
                <a:ea typeface="Open Sans"/>
                <a:cs typeface="Open Sans"/>
              </a:rPr>
              <a:t> Forest</a:t>
            </a: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GradientBoosting</a:t>
            </a:r>
            <a:endParaRPr lang="pt-BR" sz="1200" dirty="0">
              <a:solidFill>
                <a:srgbClr val="DDDDDD"/>
              </a:solidFill>
              <a:latin typeface="Open Sans"/>
              <a:ea typeface="Open Sans"/>
              <a:cs typeface="Open Sans"/>
            </a:endParaRPr>
          </a:p>
          <a:p>
            <a:pPr lvl="0">
              <a:defRPr/>
            </a:pPr>
            <a:endParaRPr lang="pt-BR" sz="1200" dirty="0">
              <a:solidFill>
                <a:srgbClr val="DDDDDD"/>
              </a:solidFill>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Tree>
    <p:extLst>
      <p:ext uri="{BB962C8B-B14F-4D97-AF65-F5344CB8AC3E}">
        <p14:creationId xmlns:p14="http://schemas.microsoft.com/office/powerpoint/2010/main" val="2632462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ângulo 22">
            <a:extLst>
              <a:ext uri="{FF2B5EF4-FFF2-40B4-BE49-F238E27FC236}">
                <a16:creationId xmlns:a16="http://schemas.microsoft.com/office/drawing/2014/main" id="{29905777-440F-4A00-967E-ED5255B275E1}"/>
              </a:ext>
            </a:extLst>
          </p:cNvPr>
          <p:cNvSpPr/>
          <p:nvPr/>
        </p:nvSpPr>
        <p:spPr>
          <a:xfrm>
            <a:off x="-704" y="1117004"/>
            <a:ext cx="12188112" cy="1013744"/>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latin typeface="Open Sans" panose="020B0604020202020204"/>
              </a:rPr>
              <a:t>Para que o objetivo do projeto seja bem executado, é crucial que exista um modelo de detecção de rostos. </a:t>
            </a:r>
          </a:p>
        </p:txBody>
      </p:sp>
      <p:sp>
        <p:nvSpPr>
          <p:cNvPr id="17" name="Title Placeholder 1">
            <a:extLst>
              <a:ext uri="{FF2B5EF4-FFF2-40B4-BE49-F238E27FC236}">
                <a16:creationId xmlns:a16="http://schemas.microsoft.com/office/drawing/2014/main" id="{3594DE52-7C66-4B4A-A0A2-6A19C13FEDE7}"/>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a:defRPr/>
            </a:pPr>
            <a:r>
              <a:rPr lang="pt-BR" dirty="0">
                <a:latin typeface="Open Sans"/>
                <a:sym typeface="Open Sans"/>
              </a:rPr>
              <a:t>Reconhecimento de Faces</a:t>
            </a: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94222" y="379620"/>
            <a:ext cx="353414"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17</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58602" y="4727252"/>
            <a:ext cx="2628806" cy="2116755"/>
          </a:xfrm>
          <a:prstGeom prst="rect">
            <a:avLst/>
          </a:prstGeom>
          <a:noFill/>
          <a:ln>
            <a:noFill/>
          </a:ln>
        </p:spPr>
      </p:pic>
      <p:sp>
        <p:nvSpPr>
          <p:cNvPr id="30" name="Espaço Reservado para Data 5">
            <a:extLst>
              <a:ext uri="{FF2B5EF4-FFF2-40B4-BE49-F238E27FC236}">
                <a16:creationId xmlns:a16="http://schemas.microsoft.com/office/drawing/2014/main" id="{342C702B-AAF8-47CF-85BE-D5954F711FAE}"/>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8" name="Imagem 17"/>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1" name="Botão de Ação: Obter Informações 10">
            <a:hlinkClick r:id="" action="ppaction://noaction" highlightClick="1"/>
            <a:extLst>
              <a:ext uri="{FF2B5EF4-FFF2-40B4-BE49-F238E27FC236}">
                <a16:creationId xmlns:a16="http://schemas.microsoft.com/office/drawing/2014/main" id="{EC2DD1A6-628A-4910-AB9A-10907ECC40EA}"/>
              </a:ext>
            </a:extLst>
          </p:cNvPr>
          <p:cNvSpPr/>
          <p:nvPr/>
        </p:nvSpPr>
        <p:spPr>
          <a:xfrm>
            <a:off x="67353" y="1172091"/>
            <a:ext cx="324000" cy="324000"/>
          </a:xfrm>
          <a:prstGeom prst="actionButtonInformatio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 name="Imagem 2" descr="Fundo preto com letras brancas&#10;&#10;Descrição gerada automaticamente">
            <a:extLst>
              <a:ext uri="{FF2B5EF4-FFF2-40B4-BE49-F238E27FC236}">
                <a16:creationId xmlns:a16="http://schemas.microsoft.com/office/drawing/2014/main" id="{7D566CEC-7EC2-4F9F-BAFB-81B90C6016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353" y="2600037"/>
            <a:ext cx="3625362" cy="893576"/>
          </a:xfrm>
          <a:prstGeom prst="rect">
            <a:avLst/>
          </a:prstGeom>
        </p:spPr>
      </p:pic>
      <p:sp>
        <p:nvSpPr>
          <p:cNvPr id="7" name="CaixaDeTexto 6">
            <a:extLst>
              <a:ext uri="{FF2B5EF4-FFF2-40B4-BE49-F238E27FC236}">
                <a16:creationId xmlns:a16="http://schemas.microsoft.com/office/drawing/2014/main" id="{5525162F-4F38-4BA4-B284-24AACE0F7454}"/>
              </a:ext>
            </a:extLst>
          </p:cNvPr>
          <p:cNvSpPr txBox="1"/>
          <p:nvPr/>
        </p:nvSpPr>
        <p:spPr>
          <a:xfrm>
            <a:off x="4301209" y="4613133"/>
            <a:ext cx="7625555" cy="646331"/>
          </a:xfrm>
          <a:prstGeom prst="rect">
            <a:avLst/>
          </a:prstGeom>
          <a:noFill/>
        </p:spPr>
        <p:txBody>
          <a:bodyPr wrap="square" rtlCol="0">
            <a:spAutoFit/>
          </a:bodyPr>
          <a:lstStyle/>
          <a:p>
            <a:pPr marL="285750" indent="-285750">
              <a:buFont typeface="Arial" panose="020B0604020202020204" pitchFamily="34" charset="0"/>
              <a:buChar char="•"/>
            </a:pPr>
            <a:r>
              <a:rPr lang="pt-BR" dirty="0">
                <a:latin typeface="Open Sans" panose="020B0604020202020204"/>
              </a:rPr>
              <a:t>Do total de </a:t>
            </a:r>
            <a:r>
              <a:rPr lang="pt-BR" b="1" dirty="0">
                <a:solidFill>
                  <a:srgbClr val="6ADBD9"/>
                </a:solidFill>
                <a:latin typeface="Open Sans"/>
                <a:sym typeface="Open Sans"/>
              </a:rPr>
              <a:t>4.833</a:t>
            </a:r>
            <a:r>
              <a:rPr lang="pt-BR" dirty="0">
                <a:latin typeface="Open Sans" panose="020B0604020202020204"/>
              </a:rPr>
              <a:t> possíveis rostos, este modelo reconheceu apenas </a:t>
            </a:r>
            <a:r>
              <a:rPr lang="pt-BR" b="1" dirty="0">
                <a:solidFill>
                  <a:srgbClr val="6ADBD9"/>
                </a:solidFill>
                <a:latin typeface="Open Sans"/>
              </a:rPr>
              <a:t>3.807</a:t>
            </a:r>
            <a:r>
              <a:rPr lang="pt-BR" dirty="0">
                <a:latin typeface="Open Sans" panose="020B0604020202020204"/>
              </a:rPr>
              <a:t>. </a:t>
            </a:r>
          </a:p>
        </p:txBody>
      </p:sp>
      <p:sp>
        <p:nvSpPr>
          <p:cNvPr id="10" name="CaixaDeTexto 9">
            <a:extLst>
              <a:ext uri="{FF2B5EF4-FFF2-40B4-BE49-F238E27FC236}">
                <a16:creationId xmlns:a16="http://schemas.microsoft.com/office/drawing/2014/main" id="{7332E104-CF40-405C-8082-F77206FEE517}"/>
              </a:ext>
            </a:extLst>
          </p:cNvPr>
          <p:cNvSpPr txBox="1"/>
          <p:nvPr/>
        </p:nvSpPr>
        <p:spPr>
          <a:xfrm>
            <a:off x="6093352" y="2503007"/>
            <a:ext cx="3073277" cy="369332"/>
          </a:xfrm>
          <a:prstGeom prst="rect">
            <a:avLst/>
          </a:prstGeom>
          <a:noFill/>
        </p:spPr>
        <p:txBody>
          <a:bodyPr wrap="none" rtlCol="0">
            <a:spAutoFit/>
          </a:bodyPr>
          <a:lstStyle/>
          <a:p>
            <a:r>
              <a:rPr lang="en-US" b="1" dirty="0">
                <a:latin typeface="Open Sans" panose="020B0604020202020204"/>
              </a:rPr>
              <a:t>Cascading Classifier Model</a:t>
            </a:r>
            <a:endParaRPr lang="pt-BR" b="1" dirty="0">
              <a:latin typeface="Open Sans" panose="020B0604020202020204"/>
            </a:endParaRPr>
          </a:p>
        </p:txBody>
      </p:sp>
      <p:sp>
        <p:nvSpPr>
          <p:cNvPr id="12" name="CaixaDeTexto 11">
            <a:extLst>
              <a:ext uri="{FF2B5EF4-FFF2-40B4-BE49-F238E27FC236}">
                <a16:creationId xmlns:a16="http://schemas.microsoft.com/office/drawing/2014/main" id="{1B7248FA-B309-42EE-B321-331DC8D63CA8}"/>
              </a:ext>
            </a:extLst>
          </p:cNvPr>
          <p:cNvSpPr txBox="1"/>
          <p:nvPr/>
        </p:nvSpPr>
        <p:spPr>
          <a:xfrm>
            <a:off x="4301209" y="3523329"/>
            <a:ext cx="7679209" cy="646331"/>
          </a:xfrm>
          <a:prstGeom prst="rect">
            <a:avLst/>
          </a:prstGeom>
          <a:noFill/>
        </p:spPr>
        <p:txBody>
          <a:bodyPr wrap="square" rtlCol="0">
            <a:spAutoFit/>
          </a:bodyPr>
          <a:lstStyle/>
          <a:p>
            <a:pPr marL="285750" indent="-285750">
              <a:buFont typeface="Arial" panose="020B0604020202020204" pitchFamily="34" charset="0"/>
              <a:buChar char="•"/>
            </a:pPr>
            <a:r>
              <a:rPr lang="pt-BR" dirty="0">
                <a:latin typeface="Open Sans" panose="020B0604020202020204"/>
              </a:rPr>
              <a:t>São casos particulares de modelos de </a:t>
            </a:r>
            <a:r>
              <a:rPr lang="pt-BR" i="1" dirty="0" err="1">
                <a:latin typeface="Open Sans" panose="020B0604020202020204"/>
              </a:rPr>
              <a:t>machine</a:t>
            </a:r>
            <a:r>
              <a:rPr lang="pt-BR" i="1" dirty="0">
                <a:latin typeface="Open Sans" panose="020B0604020202020204"/>
              </a:rPr>
              <a:t> </a:t>
            </a:r>
            <a:r>
              <a:rPr lang="pt-BR" i="1" dirty="0" err="1">
                <a:latin typeface="Open Sans" panose="020B0604020202020204"/>
              </a:rPr>
              <a:t>learning</a:t>
            </a:r>
            <a:r>
              <a:rPr lang="pt-BR" i="1" dirty="0">
                <a:latin typeface="Open Sans" panose="020B0604020202020204"/>
              </a:rPr>
              <a:t> </a:t>
            </a:r>
            <a:r>
              <a:rPr lang="pt-BR" dirty="0">
                <a:latin typeface="Open Sans" panose="020B0604020202020204"/>
              </a:rPr>
              <a:t>do tipo </a:t>
            </a:r>
            <a:r>
              <a:rPr lang="en-US" i="1" dirty="0">
                <a:latin typeface="Open Sans" panose="020B0604020202020204"/>
              </a:rPr>
              <a:t>ensemble learning </a:t>
            </a:r>
            <a:r>
              <a:rPr lang="en-US" dirty="0">
                <a:latin typeface="Open Sans" panose="020B0604020202020204"/>
              </a:rPr>
              <a:t>(</a:t>
            </a:r>
            <a:r>
              <a:rPr lang="en-US" dirty="0" err="1">
                <a:latin typeface="Open Sans" panose="020B0604020202020204"/>
              </a:rPr>
              <a:t>Baseados</a:t>
            </a:r>
            <a:r>
              <a:rPr lang="en-US" dirty="0">
                <a:latin typeface="Open Sans" panose="020B0604020202020204"/>
              </a:rPr>
              <a:t> </a:t>
            </a:r>
            <a:r>
              <a:rPr lang="pt-BR" dirty="0">
                <a:latin typeface="Open Sans" panose="020B0604020202020204"/>
              </a:rPr>
              <a:t>na junção de diversos classificadores).</a:t>
            </a:r>
          </a:p>
        </p:txBody>
      </p:sp>
      <p:pic>
        <p:nvPicPr>
          <p:cNvPr id="31" name="Imagem 30" descr="Foto preta e branca de rosto de pessoa&#10;&#10;Descrição gerada automaticamente">
            <a:extLst>
              <a:ext uri="{FF2B5EF4-FFF2-40B4-BE49-F238E27FC236}">
                <a16:creationId xmlns:a16="http://schemas.microsoft.com/office/drawing/2014/main" id="{7CAB2267-50C6-4319-891D-A59A4EBAF3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8646" y="3616577"/>
            <a:ext cx="2390775" cy="1914525"/>
          </a:xfrm>
          <a:prstGeom prst="rect">
            <a:avLst/>
          </a:prstGeom>
        </p:spPr>
      </p:pic>
      <p:sp>
        <p:nvSpPr>
          <p:cNvPr id="32" name="CaixaDeTexto 31">
            <a:extLst>
              <a:ext uri="{FF2B5EF4-FFF2-40B4-BE49-F238E27FC236}">
                <a16:creationId xmlns:a16="http://schemas.microsoft.com/office/drawing/2014/main" id="{53E27095-7C92-4B81-AA28-406293233650}"/>
              </a:ext>
            </a:extLst>
          </p:cNvPr>
          <p:cNvSpPr txBox="1"/>
          <p:nvPr/>
        </p:nvSpPr>
        <p:spPr>
          <a:xfrm>
            <a:off x="5630773" y="5870174"/>
            <a:ext cx="4966424" cy="369332"/>
          </a:xfrm>
          <a:prstGeom prst="rect">
            <a:avLst/>
          </a:prstGeom>
          <a:noFill/>
        </p:spPr>
        <p:txBody>
          <a:bodyPr wrap="none" rtlCol="0">
            <a:spAutoFit/>
          </a:bodyPr>
          <a:lstStyle/>
          <a:p>
            <a:r>
              <a:rPr lang="pt-BR" dirty="0">
                <a:hlinkClick r:id="rId6"/>
              </a:rPr>
              <a:t>https://en.wikipedia.org/wiki/Cascading_classifiers</a:t>
            </a:r>
            <a:endParaRPr lang="pt-BR" dirty="0"/>
          </a:p>
        </p:txBody>
      </p:sp>
    </p:spTree>
    <p:extLst>
      <p:ext uri="{BB962C8B-B14F-4D97-AF65-F5344CB8AC3E}">
        <p14:creationId xmlns:p14="http://schemas.microsoft.com/office/powerpoint/2010/main" val="4117458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ângulo 22">
            <a:extLst>
              <a:ext uri="{FF2B5EF4-FFF2-40B4-BE49-F238E27FC236}">
                <a16:creationId xmlns:a16="http://schemas.microsoft.com/office/drawing/2014/main" id="{29905777-440F-4A00-967E-ED5255B275E1}"/>
              </a:ext>
            </a:extLst>
          </p:cNvPr>
          <p:cNvSpPr/>
          <p:nvPr/>
        </p:nvSpPr>
        <p:spPr>
          <a:xfrm>
            <a:off x="-704" y="1117004"/>
            <a:ext cx="12188112" cy="1013744"/>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latin typeface="Open Sans" panose="020B0604020202020204"/>
              </a:rPr>
              <a:t>As predições são realizadas baseadas em rostos detectados.  </a:t>
            </a:r>
          </a:p>
        </p:txBody>
      </p:sp>
      <p:sp>
        <p:nvSpPr>
          <p:cNvPr id="17" name="Title Placeholder 1">
            <a:extLst>
              <a:ext uri="{FF2B5EF4-FFF2-40B4-BE49-F238E27FC236}">
                <a16:creationId xmlns:a16="http://schemas.microsoft.com/office/drawing/2014/main" id="{3594DE52-7C66-4B4A-A0A2-6A19C13FEDE7}"/>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a:defRPr/>
            </a:pPr>
            <a:r>
              <a:rPr lang="pt-BR" dirty="0">
                <a:latin typeface="Open Sans"/>
                <a:sym typeface="Open Sans"/>
              </a:rPr>
              <a:t>Reconhecimento de Faces</a:t>
            </a: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94222" y="379620"/>
            <a:ext cx="353414"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18</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58602" y="4727252"/>
            <a:ext cx="2628806" cy="2116755"/>
          </a:xfrm>
          <a:prstGeom prst="rect">
            <a:avLst/>
          </a:prstGeom>
          <a:noFill/>
          <a:ln>
            <a:noFill/>
          </a:ln>
        </p:spPr>
      </p:pic>
      <p:sp>
        <p:nvSpPr>
          <p:cNvPr id="30" name="Espaço Reservado para Data 5">
            <a:extLst>
              <a:ext uri="{FF2B5EF4-FFF2-40B4-BE49-F238E27FC236}">
                <a16:creationId xmlns:a16="http://schemas.microsoft.com/office/drawing/2014/main" id="{342C702B-AAF8-47CF-85BE-D5954F711FAE}"/>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8" name="Imagem 17"/>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1" name="Botão de Ação: Obter Informações 10">
            <a:hlinkClick r:id="" action="ppaction://noaction" highlightClick="1"/>
            <a:extLst>
              <a:ext uri="{FF2B5EF4-FFF2-40B4-BE49-F238E27FC236}">
                <a16:creationId xmlns:a16="http://schemas.microsoft.com/office/drawing/2014/main" id="{EC2DD1A6-628A-4910-AB9A-10907ECC40EA}"/>
              </a:ext>
            </a:extLst>
          </p:cNvPr>
          <p:cNvSpPr/>
          <p:nvPr/>
        </p:nvSpPr>
        <p:spPr>
          <a:xfrm>
            <a:off x="67353" y="1172091"/>
            <a:ext cx="324000" cy="324000"/>
          </a:xfrm>
          <a:prstGeom prst="actionButtonInformatio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6" name="Imagem 15">
            <a:extLst>
              <a:ext uri="{FF2B5EF4-FFF2-40B4-BE49-F238E27FC236}">
                <a16:creationId xmlns:a16="http://schemas.microsoft.com/office/drawing/2014/main" id="{A16AC79D-BE63-4ADC-9274-B43730FD7B0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5510" y="2721245"/>
            <a:ext cx="1252264" cy="893576"/>
          </a:xfrm>
          <a:prstGeom prst="rect">
            <a:avLst/>
          </a:prstGeom>
        </p:spPr>
      </p:pic>
      <p:sp>
        <p:nvSpPr>
          <p:cNvPr id="14" name="CaixaDeTexto 13">
            <a:extLst>
              <a:ext uri="{FF2B5EF4-FFF2-40B4-BE49-F238E27FC236}">
                <a16:creationId xmlns:a16="http://schemas.microsoft.com/office/drawing/2014/main" id="{E337B832-515B-4FAF-AEF4-EE885255870A}"/>
              </a:ext>
            </a:extLst>
          </p:cNvPr>
          <p:cNvSpPr txBox="1"/>
          <p:nvPr/>
        </p:nvSpPr>
        <p:spPr>
          <a:xfrm>
            <a:off x="5318106" y="2503007"/>
            <a:ext cx="4489178" cy="646331"/>
          </a:xfrm>
          <a:prstGeom prst="rect">
            <a:avLst/>
          </a:prstGeom>
          <a:noFill/>
        </p:spPr>
        <p:txBody>
          <a:bodyPr wrap="none" rtlCol="0">
            <a:spAutoFit/>
          </a:bodyPr>
          <a:lstStyle/>
          <a:p>
            <a:r>
              <a:rPr lang="pt-BR" b="1" dirty="0" err="1">
                <a:latin typeface="Open Sans" panose="020B0604020202020204"/>
              </a:rPr>
              <a:t>Histogram</a:t>
            </a:r>
            <a:r>
              <a:rPr lang="pt-BR" b="1" dirty="0">
                <a:latin typeface="Open Sans" panose="020B0604020202020204"/>
              </a:rPr>
              <a:t> </a:t>
            </a:r>
            <a:r>
              <a:rPr lang="pt-BR" b="1" dirty="0" err="1">
                <a:latin typeface="Open Sans" panose="020B0604020202020204"/>
              </a:rPr>
              <a:t>of</a:t>
            </a:r>
            <a:r>
              <a:rPr lang="pt-BR" b="1" dirty="0">
                <a:latin typeface="Open Sans" panose="020B0604020202020204"/>
              </a:rPr>
              <a:t> </a:t>
            </a:r>
            <a:r>
              <a:rPr lang="pt-BR" b="1" dirty="0" err="1">
                <a:latin typeface="Open Sans" panose="020B0604020202020204"/>
              </a:rPr>
              <a:t>Oriented</a:t>
            </a:r>
            <a:r>
              <a:rPr lang="pt-BR" b="1" dirty="0">
                <a:latin typeface="Open Sans" panose="020B0604020202020204"/>
              </a:rPr>
              <a:t> </a:t>
            </a:r>
            <a:r>
              <a:rPr lang="pt-BR" b="1" dirty="0" err="1">
                <a:latin typeface="Open Sans" panose="020B0604020202020204"/>
              </a:rPr>
              <a:t>Gradients</a:t>
            </a:r>
            <a:r>
              <a:rPr lang="pt-BR" b="1" dirty="0">
                <a:latin typeface="Open Sans" panose="020B0604020202020204"/>
              </a:rPr>
              <a:t> (HOG)</a:t>
            </a:r>
          </a:p>
          <a:p>
            <a:endParaRPr lang="pt-BR" dirty="0"/>
          </a:p>
        </p:txBody>
      </p:sp>
      <p:sp>
        <p:nvSpPr>
          <p:cNvPr id="25" name="CaixaDeTexto 24">
            <a:extLst>
              <a:ext uri="{FF2B5EF4-FFF2-40B4-BE49-F238E27FC236}">
                <a16:creationId xmlns:a16="http://schemas.microsoft.com/office/drawing/2014/main" id="{041F693D-C65C-420A-857F-423E813D1D37}"/>
              </a:ext>
            </a:extLst>
          </p:cNvPr>
          <p:cNvSpPr txBox="1"/>
          <p:nvPr/>
        </p:nvSpPr>
        <p:spPr>
          <a:xfrm>
            <a:off x="3708577" y="3281988"/>
            <a:ext cx="7585141" cy="646331"/>
          </a:xfrm>
          <a:prstGeom prst="rect">
            <a:avLst/>
          </a:prstGeom>
          <a:noFill/>
        </p:spPr>
        <p:txBody>
          <a:bodyPr wrap="square" rtlCol="0">
            <a:spAutoFit/>
          </a:bodyPr>
          <a:lstStyle/>
          <a:p>
            <a:pPr marL="285750" indent="-285750">
              <a:buFont typeface="Arial" panose="020B0604020202020204" pitchFamily="34" charset="0"/>
              <a:buChar char="•"/>
            </a:pPr>
            <a:r>
              <a:rPr lang="pt-BR" dirty="0">
                <a:latin typeface="Open Sans" panose="020B0604020202020204"/>
              </a:rPr>
              <a:t>É um descritor de recursos usado em visão Computacional para fins de detecção de objetos . </a:t>
            </a:r>
          </a:p>
        </p:txBody>
      </p:sp>
      <p:sp>
        <p:nvSpPr>
          <p:cNvPr id="28" name="CaixaDeTexto 27">
            <a:extLst>
              <a:ext uri="{FF2B5EF4-FFF2-40B4-BE49-F238E27FC236}">
                <a16:creationId xmlns:a16="http://schemas.microsoft.com/office/drawing/2014/main" id="{302C19C7-DADD-4646-B24F-162CE0789E6E}"/>
              </a:ext>
            </a:extLst>
          </p:cNvPr>
          <p:cNvSpPr txBox="1"/>
          <p:nvPr/>
        </p:nvSpPr>
        <p:spPr>
          <a:xfrm>
            <a:off x="3766513" y="5233344"/>
            <a:ext cx="8081123" cy="646331"/>
          </a:xfrm>
          <a:prstGeom prst="rect">
            <a:avLst/>
          </a:prstGeom>
          <a:noFill/>
        </p:spPr>
        <p:txBody>
          <a:bodyPr wrap="none" rtlCol="0">
            <a:spAutoFit/>
          </a:bodyPr>
          <a:lstStyle/>
          <a:p>
            <a:pPr marL="285750" indent="-285750">
              <a:buFont typeface="Arial" panose="020B0604020202020204" pitchFamily="34" charset="0"/>
              <a:buChar char="•"/>
            </a:pPr>
            <a:r>
              <a:rPr lang="pt-BR" dirty="0">
                <a:latin typeface="Open Sans" panose="020B0604020202020204"/>
              </a:rPr>
              <a:t>Do total de </a:t>
            </a:r>
            <a:r>
              <a:rPr lang="pt-BR" b="1" dirty="0">
                <a:solidFill>
                  <a:srgbClr val="6ADBD9"/>
                </a:solidFill>
                <a:latin typeface="Open Sans"/>
                <a:sym typeface="Open Sans"/>
              </a:rPr>
              <a:t>4.833</a:t>
            </a:r>
            <a:r>
              <a:rPr lang="pt-BR" dirty="0">
                <a:latin typeface="Open Sans" panose="020B0604020202020204"/>
              </a:rPr>
              <a:t> possíveis rostos, este modelo reconheceu apenas </a:t>
            </a:r>
            <a:r>
              <a:rPr lang="pt-BR" b="1" dirty="0">
                <a:solidFill>
                  <a:srgbClr val="6ADBD9"/>
                </a:solidFill>
                <a:latin typeface="Open Sans"/>
              </a:rPr>
              <a:t>2.601</a:t>
            </a:r>
            <a:r>
              <a:rPr lang="pt-BR" dirty="0">
                <a:latin typeface="Open Sans" panose="020B0604020202020204"/>
              </a:rPr>
              <a:t>. </a:t>
            </a:r>
          </a:p>
          <a:p>
            <a:pPr marL="285750" indent="-285750">
              <a:buFont typeface="Arial" panose="020B0604020202020204" pitchFamily="34" charset="0"/>
              <a:buChar char="•"/>
            </a:pPr>
            <a:endParaRPr lang="pt-BR" dirty="0"/>
          </a:p>
        </p:txBody>
      </p:sp>
      <p:sp>
        <p:nvSpPr>
          <p:cNvPr id="2" name="CaixaDeTexto 1">
            <a:extLst>
              <a:ext uri="{FF2B5EF4-FFF2-40B4-BE49-F238E27FC236}">
                <a16:creationId xmlns:a16="http://schemas.microsoft.com/office/drawing/2014/main" id="{56CCB552-014B-4906-A709-14308FBA09D7}"/>
              </a:ext>
            </a:extLst>
          </p:cNvPr>
          <p:cNvSpPr txBox="1"/>
          <p:nvPr/>
        </p:nvSpPr>
        <p:spPr>
          <a:xfrm>
            <a:off x="3708578" y="4003996"/>
            <a:ext cx="7708234" cy="1200329"/>
          </a:xfrm>
          <a:prstGeom prst="rect">
            <a:avLst/>
          </a:prstGeom>
          <a:noFill/>
        </p:spPr>
        <p:txBody>
          <a:bodyPr wrap="square" rtlCol="0">
            <a:spAutoFit/>
          </a:bodyPr>
          <a:lstStyle/>
          <a:p>
            <a:pPr marL="285750" indent="-285750">
              <a:buFont typeface="Arial" panose="020B0604020202020204" pitchFamily="34" charset="0"/>
              <a:buChar char="•"/>
            </a:pPr>
            <a:r>
              <a:rPr lang="pt-BR" dirty="0">
                <a:latin typeface="Open Sans" panose="020B0604020202020204"/>
              </a:rPr>
              <a:t>A imagem é dividida em pequenas regiões conectadas chamadas células e, para os pixels dentro de cada célula, um histograma de direções de gradiente é compilado. A técnica conta ocorrências de orientação de gradiente em partes localizadas de uma imagem.</a:t>
            </a:r>
          </a:p>
        </p:txBody>
      </p:sp>
      <p:sp>
        <p:nvSpPr>
          <p:cNvPr id="4" name="CaixaDeTexto 3">
            <a:extLst>
              <a:ext uri="{FF2B5EF4-FFF2-40B4-BE49-F238E27FC236}">
                <a16:creationId xmlns:a16="http://schemas.microsoft.com/office/drawing/2014/main" id="{D9BEE69E-CEFC-4E73-BD82-15C1C1743EB3}"/>
              </a:ext>
            </a:extLst>
          </p:cNvPr>
          <p:cNvSpPr txBox="1"/>
          <p:nvPr/>
        </p:nvSpPr>
        <p:spPr>
          <a:xfrm>
            <a:off x="5730913" y="5879675"/>
            <a:ext cx="4410951" cy="276999"/>
          </a:xfrm>
          <a:prstGeom prst="rect">
            <a:avLst/>
          </a:prstGeom>
          <a:noFill/>
        </p:spPr>
        <p:txBody>
          <a:bodyPr wrap="none" rtlCol="0">
            <a:spAutoFit/>
          </a:bodyPr>
          <a:lstStyle/>
          <a:p>
            <a:r>
              <a:rPr lang="pt-BR" sz="1200" dirty="0">
                <a:latin typeface="Open Sans" panose="020B0604020202020204"/>
                <a:hlinkClick r:id="rId5"/>
              </a:rPr>
              <a:t>https://en.wikipedia.org/wiki/Histogram_of_oriented_gradients</a:t>
            </a:r>
            <a:endParaRPr lang="pt-BR" sz="1200" dirty="0">
              <a:latin typeface="Open Sans" panose="020B0604020202020204"/>
            </a:endParaRPr>
          </a:p>
        </p:txBody>
      </p:sp>
      <p:pic>
        <p:nvPicPr>
          <p:cNvPr id="6" name="Imagem 5" descr="Uma foto preta e branca de uma pessoa&#10;&#10;Descrição gerada automaticamente">
            <a:extLst>
              <a:ext uri="{FF2B5EF4-FFF2-40B4-BE49-F238E27FC236}">
                <a16:creationId xmlns:a16="http://schemas.microsoft.com/office/drawing/2014/main" id="{D0CCF65F-66CE-4894-9D44-B50A192325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1353" y="3872325"/>
            <a:ext cx="3007414" cy="1851986"/>
          </a:xfrm>
          <a:prstGeom prst="rect">
            <a:avLst/>
          </a:prstGeom>
        </p:spPr>
      </p:pic>
    </p:spTree>
    <p:extLst>
      <p:ext uri="{BB962C8B-B14F-4D97-AF65-F5344CB8AC3E}">
        <p14:creationId xmlns:p14="http://schemas.microsoft.com/office/powerpoint/2010/main" val="2417712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ângulo 22">
            <a:extLst>
              <a:ext uri="{FF2B5EF4-FFF2-40B4-BE49-F238E27FC236}">
                <a16:creationId xmlns:a16="http://schemas.microsoft.com/office/drawing/2014/main" id="{29905777-440F-4A00-967E-ED5255B275E1}"/>
              </a:ext>
            </a:extLst>
          </p:cNvPr>
          <p:cNvSpPr/>
          <p:nvPr/>
        </p:nvSpPr>
        <p:spPr>
          <a:xfrm>
            <a:off x="-704" y="1117004"/>
            <a:ext cx="12188112" cy="1013744"/>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latin typeface="Open Sans" panose="020B0604020202020204"/>
              </a:rPr>
              <a:t>As predições são realizadas baseadas em rostos detectados.  </a:t>
            </a:r>
          </a:p>
        </p:txBody>
      </p:sp>
      <p:sp>
        <p:nvSpPr>
          <p:cNvPr id="17" name="Title Placeholder 1">
            <a:extLst>
              <a:ext uri="{FF2B5EF4-FFF2-40B4-BE49-F238E27FC236}">
                <a16:creationId xmlns:a16="http://schemas.microsoft.com/office/drawing/2014/main" id="{3594DE52-7C66-4B4A-A0A2-6A19C13FEDE7}"/>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a:defRPr/>
            </a:pPr>
            <a:r>
              <a:rPr lang="pt-BR" dirty="0">
                <a:latin typeface="Open Sans"/>
                <a:sym typeface="Open Sans"/>
              </a:rPr>
              <a:t>Reconhecimento de Faces</a:t>
            </a: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94222" y="379620"/>
            <a:ext cx="353414"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19</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58602" y="4727252"/>
            <a:ext cx="2628806" cy="2116755"/>
          </a:xfrm>
          <a:prstGeom prst="rect">
            <a:avLst/>
          </a:prstGeom>
          <a:noFill/>
          <a:ln>
            <a:noFill/>
          </a:ln>
        </p:spPr>
      </p:pic>
      <p:sp>
        <p:nvSpPr>
          <p:cNvPr id="30" name="Espaço Reservado para Data 5">
            <a:extLst>
              <a:ext uri="{FF2B5EF4-FFF2-40B4-BE49-F238E27FC236}">
                <a16:creationId xmlns:a16="http://schemas.microsoft.com/office/drawing/2014/main" id="{342C702B-AAF8-47CF-85BE-D5954F711FAE}"/>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8" name="Imagem 17"/>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1" name="Botão de Ação: Obter Informações 10">
            <a:hlinkClick r:id="" action="ppaction://noaction" highlightClick="1"/>
            <a:extLst>
              <a:ext uri="{FF2B5EF4-FFF2-40B4-BE49-F238E27FC236}">
                <a16:creationId xmlns:a16="http://schemas.microsoft.com/office/drawing/2014/main" id="{EC2DD1A6-628A-4910-AB9A-10907ECC40EA}"/>
              </a:ext>
            </a:extLst>
          </p:cNvPr>
          <p:cNvSpPr/>
          <p:nvPr/>
        </p:nvSpPr>
        <p:spPr>
          <a:xfrm>
            <a:off x="67353" y="1172091"/>
            <a:ext cx="324000" cy="324000"/>
          </a:xfrm>
          <a:prstGeom prst="actionButtonInformatio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6" name="Imagem 15">
            <a:extLst>
              <a:ext uri="{FF2B5EF4-FFF2-40B4-BE49-F238E27FC236}">
                <a16:creationId xmlns:a16="http://schemas.microsoft.com/office/drawing/2014/main" id="{A16AC79D-BE63-4ADC-9274-B43730FD7B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78296" y="2185835"/>
            <a:ext cx="1191434" cy="893576"/>
          </a:xfrm>
          <a:prstGeom prst="rect">
            <a:avLst/>
          </a:prstGeom>
        </p:spPr>
      </p:pic>
      <p:sp>
        <p:nvSpPr>
          <p:cNvPr id="28" name="CaixaDeTexto 27">
            <a:extLst>
              <a:ext uri="{FF2B5EF4-FFF2-40B4-BE49-F238E27FC236}">
                <a16:creationId xmlns:a16="http://schemas.microsoft.com/office/drawing/2014/main" id="{302C19C7-DADD-4646-B24F-162CE0789E6E}"/>
              </a:ext>
            </a:extLst>
          </p:cNvPr>
          <p:cNvSpPr txBox="1"/>
          <p:nvPr/>
        </p:nvSpPr>
        <p:spPr>
          <a:xfrm>
            <a:off x="1294121" y="4804567"/>
            <a:ext cx="10893287" cy="615553"/>
          </a:xfrm>
          <a:prstGeom prst="rect">
            <a:avLst/>
          </a:prstGeom>
          <a:noFill/>
        </p:spPr>
        <p:txBody>
          <a:bodyPr wrap="square" rtlCol="0">
            <a:spAutoFit/>
          </a:bodyPr>
          <a:lstStyle/>
          <a:p>
            <a:pPr marL="285750" indent="-285750">
              <a:buFont typeface="Arial" panose="020B0604020202020204" pitchFamily="34" charset="0"/>
              <a:buChar char="•"/>
            </a:pPr>
            <a:r>
              <a:rPr lang="pt-BR" sz="1600" dirty="0">
                <a:latin typeface="Open Sans" panose="020B0604020202020204"/>
              </a:rPr>
              <a:t>Do total de </a:t>
            </a:r>
            <a:r>
              <a:rPr lang="pt-BR" sz="1600" b="1" dirty="0">
                <a:solidFill>
                  <a:srgbClr val="6ADBD9"/>
                </a:solidFill>
                <a:latin typeface="Open Sans"/>
                <a:sym typeface="Open Sans"/>
              </a:rPr>
              <a:t>4.833</a:t>
            </a:r>
            <a:r>
              <a:rPr lang="pt-BR" sz="1600" dirty="0">
                <a:latin typeface="Open Sans" panose="020B0604020202020204"/>
              </a:rPr>
              <a:t> rostos classificados, este modelo reconheceu aproximadamente </a:t>
            </a:r>
            <a:r>
              <a:rPr lang="pt-BR" sz="1600" b="1" dirty="0">
                <a:solidFill>
                  <a:srgbClr val="6ADBD9"/>
                </a:solidFill>
                <a:latin typeface="Open Sans"/>
              </a:rPr>
              <a:t>4.134</a:t>
            </a:r>
            <a:r>
              <a:rPr lang="pt-BR" sz="1600" dirty="0">
                <a:latin typeface="Open Sans" panose="020B0604020202020204"/>
              </a:rPr>
              <a:t>. </a:t>
            </a:r>
          </a:p>
          <a:p>
            <a:pPr marL="285750" indent="-285750">
              <a:buFont typeface="Arial" panose="020B0604020202020204" pitchFamily="34" charset="0"/>
              <a:buChar char="•"/>
            </a:pPr>
            <a:endParaRPr lang="pt-BR" dirty="0"/>
          </a:p>
        </p:txBody>
      </p:sp>
      <p:sp>
        <p:nvSpPr>
          <p:cNvPr id="4" name="CaixaDeTexto 3">
            <a:extLst>
              <a:ext uri="{FF2B5EF4-FFF2-40B4-BE49-F238E27FC236}">
                <a16:creationId xmlns:a16="http://schemas.microsoft.com/office/drawing/2014/main" id="{D9BEE69E-CEFC-4E73-BD82-15C1C1743EB3}"/>
              </a:ext>
            </a:extLst>
          </p:cNvPr>
          <p:cNvSpPr txBox="1"/>
          <p:nvPr/>
        </p:nvSpPr>
        <p:spPr>
          <a:xfrm>
            <a:off x="229353" y="6102349"/>
            <a:ext cx="9459128" cy="276999"/>
          </a:xfrm>
          <a:prstGeom prst="rect">
            <a:avLst/>
          </a:prstGeom>
          <a:noFill/>
        </p:spPr>
        <p:txBody>
          <a:bodyPr wrap="none" rtlCol="0">
            <a:spAutoFit/>
          </a:bodyPr>
          <a:lstStyle/>
          <a:p>
            <a:r>
              <a:rPr lang="pt-BR" sz="1200" dirty="0">
                <a:latin typeface="Open Sans" panose="020B0604020202020204"/>
              </a:rPr>
              <a:t>https://medium.com/data-hackers/uma-introdu%C3%A7%C3%A3o-as-redes-neurais-convolucionais-utilizando-o-keras-41ee8dcc033e</a:t>
            </a:r>
          </a:p>
        </p:txBody>
      </p:sp>
      <p:sp>
        <p:nvSpPr>
          <p:cNvPr id="3" name="CaixaDeTexto 2">
            <a:extLst>
              <a:ext uri="{FF2B5EF4-FFF2-40B4-BE49-F238E27FC236}">
                <a16:creationId xmlns:a16="http://schemas.microsoft.com/office/drawing/2014/main" id="{9568B2D8-3C4D-4135-B245-9B81674FFC7E}"/>
              </a:ext>
            </a:extLst>
          </p:cNvPr>
          <p:cNvSpPr txBox="1"/>
          <p:nvPr/>
        </p:nvSpPr>
        <p:spPr>
          <a:xfrm>
            <a:off x="229353" y="5760223"/>
            <a:ext cx="5813899" cy="307777"/>
          </a:xfrm>
          <a:prstGeom prst="rect">
            <a:avLst/>
          </a:prstGeom>
          <a:noFill/>
        </p:spPr>
        <p:txBody>
          <a:bodyPr wrap="none" rtlCol="0">
            <a:spAutoFit/>
          </a:bodyPr>
          <a:lstStyle/>
          <a:p>
            <a:r>
              <a:rPr lang="pt-BR" sz="1400" dirty="0">
                <a:latin typeface="Open Sans" panose="020B0604020202020204"/>
              </a:rPr>
              <a:t>https://face-recognition.readthedocs.io/en/latest/face_recognition.html</a:t>
            </a:r>
          </a:p>
        </p:txBody>
      </p:sp>
      <p:pic>
        <p:nvPicPr>
          <p:cNvPr id="7" name="Imagem 6" descr="Uma imagem contendo desenho&#10;&#10;Descrição gerada automaticamente">
            <a:extLst>
              <a:ext uri="{FF2B5EF4-FFF2-40B4-BE49-F238E27FC236}">
                <a16:creationId xmlns:a16="http://schemas.microsoft.com/office/drawing/2014/main" id="{C0897C29-F48A-40C9-8C84-51DEC54A20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8908" y="3134498"/>
            <a:ext cx="2957859" cy="396450"/>
          </a:xfrm>
          <a:prstGeom prst="rect">
            <a:avLst/>
          </a:prstGeom>
        </p:spPr>
      </p:pic>
      <p:sp>
        <p:nvSpPr>
          <p:cNvPr id="9" name="Rectangle 2">
            <a:extLst>
              <a:ext uri="{FF2B5EF4-FFF2-40B4-BE49-F238E27FC236}">
                <a16:creationId xmlns:a16="http://schemas.microsoft.com/office/drawing/2014/main" id="{99379FC2-5DDC-44F0-9A38-05374D181105}"/>
              </a:ext>
            </a:extLst>
          </p:cNvPr>
          <p:cNvSpPr>
            <a:spLocks noChangeArrowheads="1"/>
          </p:cNvSpPr>
          <p:nvPr/>
        </p:nvSpPr>
        <p:spPr bwMode="auto">
          <a:xfrm>
            <a:off x="3708577" y="3322484"/>
            <a:ext cx="7463006" cy="95410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pt-BR" altLang="pt-BR" sz="1400" dirty="0">
                <a:latin typeface="Open Sans" panose="020B0604020202020204"/>
              </a:rPr>
              <a:t>É construído usando o reconhecimento de rosto de última geração da </a:t>
            </a:r>
            <a:r>
              <a:rPr lang="pt-BR" altLang="pt-BR" sz="1400" b="1" dirty="0" err="1">
                <a:latin typeface="Open Sans" panose="020B0604020202020204"/>
                <a:hlinkClick r:id="rId7">
                  <a:extLst>
                    <a:ext uri="{A12FA001-AC4F-418D-AE19-62706E023703}">
                      <ahyp:hlinkClr xmlns:ahyp="http://schemas.microsoft.com/office/drawing/2018/hyperlinkcolor" val="tx"/>
                    </a:ext>
                  </a:extLst>
                </a:hlinkClick>
              </a:rPr>
              <a:t>dlib</a:t>
            </a:r>
            <a:r>
              <a:rPr lang="pt-BR" altLang="pt-BR" sz="1400" dirty="0">
                <a:latin typeface="Open Sans" panose="020B0604020202020204"/>
              </a:rPr>
              <a:t>.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pt-BR" altLang="pt-BR" sz="1400" dirty="0">
                <a:latin typeface="Open Sans" panose="020B0604020202020204"/>
              </a:rPr>
              <a:t>Foi desenvolvido com </a:t>
            </a:r>
            <a:r>
              <a:rPr lang="pt-BR" altLang="pt-BR" sz="1400" i="1" dirty="0" err="1">
                <a:latin typeface="Open Sans" panose="020B0604020202020204"/>
              </a:rPr>
              <a:t>deep</a:t>
            </a:r>
            <a:r>
              <a:rPr lang="pt-BR" altLang="pt-BR" sz="1400" i="1" dirty="0">
                <a:latin typeface="Open Sans" panose="020B0604020202020204"/>
              </a:rPr>
              <a:t> </a:t>
            </a:r>
            <a:r>
              <a:rPr lang="pt-BR" altLang="pt-BR" sz="1400" i="1" dirty="0" err="1">
                <a:latin typeface="Open Sans" panose="020B0604020202020204"/>
              </a:rPr>
              <a:t>learning</a:t>
            </a:r>
            <a:r>
              <a:rPr lang="pt-BR" altLang="pt-BR" sz="1400" i="1" dirty="0">
                <a:latin typeface="Open Sans" panose="020B0604020202020204"/>
              </a:rPr>
              <a:t> </a:t>
            </a:r>
            <a:r>
              <a:rPr lang="pt-BR" altLang="pt-BR" sz="1400" dirty="0">
                <a:latin typeface="Open Sans" panose="020B0604020202020204"/>
              </a:rPr>
              <a:t>e possui uma precisão de 99,38% no LFW.</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pt-BR" altLang="pt-BR" sz="1400" dirty="0">
                <a:latin typeface="Open Sans" panose="020B0604020202020204"/>
              </a:rPr>
              <a:t>Um diferencial desta biblioteca é que a utilização é bem simples e permite escrever um código menos verboso.</a:t>
            </a:r>
          </a:p>
        </p:txBody>
      </p:sp>
      <p:sp>
        <p:nvSpPr>
          <p:cNvPr id="2" name="Retângulo 1">
            <a:extLst>
              <a:ext uri="{FF2B5EF4-FFF2-40B4-BE49-F238E27FC236}">
                <a16:creationId xmlns:a16="http://schemas.microsoft.com/office/drawing/2014/main" id="{822DC886-DBC3-44AD-BD43-E217CD9BB9EE}"/>
              </a:ext>
            </a:extLst>
          </p:cNvPr>
          <p:cNvSpPr/>
          <p:nvPr/>
        </p:nvSpPr>
        <p:spPr>
          <a:xfrm>
            <a:off x="4861494" y="2258797"/>
            <a:ext cx="3785203" cy="338554"/>
          </a:xfrm>
          <a:prstGeom prst="rect">
            <a:avLst/>
          </a:prstGeom>
        </p:spPr>
        <p:txBody>
          <a:bodyPr wrap="none">
            <a:spAutoFit/>
          </a:bodyPr>
          <a:lstStyle/>
          <a:p>
            <a:r>
              <a:rPr lang="pt-BR" sz="1600" b="1" dirty="0" err="1">
                <a:latin typeface="Open Sans" panose="020B0604020202020204"/>
              </a:rPr>
              <a:t>Convolutional</a:t>
            </a:r>
            <a:r>
              <a:rPr lang="pt-BR" sz="1600" b="1" dirty="0">
                <a:latin typeface="Open Sans" panose="020B0604020202020204"/>
              </a:rPr>
              <a:t> Neural Network (CNN)</a:t>
            </a:r>
          </a:p>
        </p:txBody>
      </p:sp>
    </p:spTree>
    <p:extLst>
      <p:ext uri="{BB962C8B-B14F-4D97-AF65-F5344CB8AC3E}">
        <p14:creationId xmlns:p14="http://schemas.microsoft.com/office/powerpoint/2010/main" val="246730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Agrupar 18">
            <a:extLst>
              <a:ext uri="{FF2B5EF4-FFF2-40B4-BE49-F238E27FC236}">
                <a16:creationId xmlns:a16="http://schemas.microsoft.com/office/drawing/2014/main" id="{1E52F81F-9F55-4259-9DEC-E6D2D3869AFA}"/>
              </a:ext>
            </a:extLst>
          </p:cNvPr>
          <p:cNvGrpSpPr/>
          <p:nvPr/>
        </p:nvGrpSpPr>
        <p:grpSpPr>
          <a:xfrm>
            <a:off x="1" y="0"/>
            <a:ext cx="3445564" cy="6858000"/>
            <a:chOff x="8497038" y="155404"/>
            <a:chExt cx="2827606" cy="2308431"/>
          </a:xfrm>
        </p:grpSpPr>
        <p:sp>
          <p:nvSpPr>
            <p:cNvPr id="20" name="Retângulo 19">
              <a:extLst>
                <a:ext uri="{FF2B5EF4-FFF2-40B4-BE49-F238E27FC236}">
                  <a16:creationId xmlns:a16="http://schemas.microsoft.com/office/drawing/2014/main" id="{1DB0423B-BFE5-4688-99FE-3B88479CBC4F}"/>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Open Sans" panose="020B0604020202020204"/>
              </a:endParaRPr>
            </a:p>
          </p:txBody>
        </p:sp>
        <p:pic>
          <p:nvPicPr>
            <p:cNvPr id="21" name="Google Shape;62;p13">
              <a:extLst>
                <a:ext uri="{FF2B5EF4-FFF2-40B4-BE49-F238E27FC236}">
                  <a16:creationId xmlns:a16="http://schemas.microsoft.com/office/drawing/2014/main" id="{C10E9FA6-1979-4D41-A34F-80E912CFA0EB}"/>
                </a:ext>
              </a:extLst>
            </p:cNvPr>
            <p:cNvPicPr preferRelativeResize="0"/>
            <p:nvPr/>
          </p:nvPicPr>
          <p:blipFill>
            <a:blip r:embed="rId2">
              <a:alphaModFix/>
            </a:blip>
            <a:stretch>
              <a:fillRect/>
            </a:stretch>
          </p:blipFill>
          <p:spPr>
            <a:xfrm flipH="1">
              <a:off x="9387797" y="1853141"/>
              <a:ext cx="1936847" cy="610694"/>
            </a:xfrm>
            <a:prstGeom prst="rect">
              <a:avLst/>
            </a:prstGeom>
            <a:noFill/>
            <a:ln>
              <a:noFill/>
            </a:ln>
          </p:spPr>
        </p:pic>
      </p:grpSp>
      <p:sp>
        <p:nvSpPr>
          <p:cNvPr id="2" name="Retângulo 1">
            <a:extLst>
              <a:ext uri="{FF2B5EF4-FFF2-40B4-BE49-F238E27FC236}">
                <a16:creationId xmlns:a16="http://schemas.microsoft.com/office/drawing/2014/main" id="{EC529A09-4B2A-4D45-872A-5138856595CA}"/>
              </a:ext>
            </a:extLst>
          </p:cNvPr>
          <p:cNvSpPr/>
          <p:nvPr/>
        </p:nvSpPr>
        <p:spPr>
          <a:xfrm>
            <a:off x="4378385" y="2252838"/>
            <a:ext cx="6096000" cy="3539430"/>
          </a:xfrm>
          <a:prstGeom prst="rect">
            <a:avLst/>
          </a:prstGeom>
        </p:spPr>
        <p:txBody>
          <a:bodyPr>
            <a:spAutoFit/>
          </a:bodyPr>
          <a:lstStyle/>
          <a:p>
            <a:r>
              <a:rPr lang="pt-BR" sz="1400" b="1" dirty="0">
                <a:solidFill>
                  <a:srgbClr val="434343"/>
                </a:solidFill>
                <a:latin typeface="Open Sans" panose="020B0604020202020204" charset="0"/>
                <a:ea typeface="Open Sans" panose="020B0604020202020204" charset="0"/>
                <a:cs typeface="Open Sans" panose="020B0604020202020204" charset="0"/>
              </a:rPr>
              <a:t>Nome do Aluno:</a:t>
            </a:r>
          </a:p>
          <a:p>
            <a:r>
              <a:rPr lang="pt-BR" sz="1400" dirty="0">
                <a:solidFill>
                  <a:srgbClr val="434343"/>
                </a:solidFill>
                <a:latin typeface="Open Sans" panose="020B0604020202020204" charset="0"/>
                <a:ea typeface="Open Sans" panose="020B0604020202020204" charset="0"/>
                <a:cs typeface="Open Sans" panose="020B0604020202020204" charset="0"/>
              </a:rPr>
              <a:t>Wesley Patrick de Souza</a:t>
            </a: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dirty="0">
              <a:solidFill>
                <a:srgbClr val="434343"/>
              </a:solidFill>
              <a:latin typeface="Open Sans" panose="020B0604020202020204" charset="0"/>
              <a:ea typeface="Open Sans" panose="020B0604020202020204" charset="0"/>
              <a:cs typeface="Open Sans" panose="020B0604020202020204" charset="0"/>
            </a:endParaRPr>
          </a:p>
          <a:p>
            <a:r>
              <a:rPr lang="pt-BR" sz="1400" b="1" dirty="0">
                <a:solidFill>
                  <a:srgbClr val="434343"/>
                </a:solidFill>
                <a:latin typeface="Open Sans" panose="020B0604020202020204" charset="0"/>
                <a:ea typeface="Open Sans" panose="020B0604020202020204" charset="0"/>
                <a:cs typeface="Open Sans" panose="020B0604020202020204" charset="0"/>
              </a:rPr>
              <a:t>Coordenadores: </a:t>
            </a:r>
          </a:p>
          <a:p>
            <a:r>
              <a:rPr lang="pt-BR" sz="1400" dirty="0" err="1">
                <a:solidFill>
                  <a:srgbClr val="434343"/>
                </a:solidFill>
                <a:latin typeface="Open Sans" panose="020B0604020202020204" charset="0"/>
                <a:ea typeface="Open Sans" panose="020B0604020202020204" charset="0"/>
                <a:cs typeface="Open Sans" panose="020B0604020202020204" charset="0"/>
              </a:rPr>
              <a:t>Profª</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Dr</a:t>
            </a:r>
            <a:r>
              <a:rPr lang="pt-BR" sz="1400" dirty="0">
                <a:solidFill>
                  <a:srgbClr val="434343"/>
                </a:solidFill>
                <a:latin typeface="Open Sans" panose="020B0604020202020204" charset="0"/>
                <a:ea typeface="Open Sans" panose="020B0604020202020204" charset="0"/>
                <a:cs typeface="Open Sans" panose="020B0604020202020204" charset="0"/>
              </a:rPr>
              <a:t>ª Alessandra de </a:t>
            </a:r>
            <a:r>
              <a:rPr lang="pt-BR" sz="1400" dirty="0" err="1">
                <a:solidFill>
                  <a:srgbClr val="434343"/>
                </a:solidFill>
                <a:latin typeface="Open Sans" panose="020B0604020202020204" charset="0"/>
                <a:ea typeface="Open Sans" panose="020B0604020202020204" charset="0"/>
                <a:cs typeface="Open Sans" panose="020B0604020202020204" charset="0"/>
              </a:rPr>
              <a:t>Álvila</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Montini</a:t>
            </a:r>
            <a:endParaRPr lang="pt-BR" sz="1400" dirty="0">
              <a:solidFill>
                <a:srgbClr val="434343"/>
              </a:solidFill>
              <a:latin typeface="Open Sans" panose="020B0604020202020204" charset="0"/>
              <a:ea typeface="Open Sans" panose="020B0604020202020204" charset="0"/>
              <a:cs typeface="Open Sans" panose="020B0604020202020204" charset="0"/>
            </a:endParaRPr>
          </a:p>
          <a:p>
            <a:r>
              <a:rPr lang="pt-BR" sz="1400" dirty="0" err="1">
                <a:solidFill>
                  <a:srgbClr val="434343"/>
                </a:solidFill>
                <a:latin typeface="Open Sans" panose="020B0604020202020204" charset="0"/>
                <a:ea typeface="Open Sans" panose="020B0604020202020204" charset="0"/>
                <a:cs typeface="Open Sans" panose="020B0604020202020204" charset="0"/>
              </a:rPr>
              <a:t>Profª</a:t>
            </a:r>
            <a:r>
              <a:rPr lang="pt-BR" sz="1400" dirty="0">
                <a:solidFill>
                  <a:srgbClr val="434343"/>
                </a:solidFill>
                <a:latin typeface="Open Sans" panose="020B0604020202020204" charset="0"/>
                <a:ea typeface="Open Sans" panose="020B0604020202020204" charset="0"/>
                <a:cs typeface="Open Sans" panose="020B0604020202020204" charset="0"/>
              </a:rPr>
              <a:t> Dr.  </a:t>
            </a:r>
            <a:r>
              <a:rPr lang="pt-BR" sz="1400" dirty="0">
                <a:solidFill>
                  <a:srgbClr val="434343"/>
                </a:solidFill>
                <a:latin typeface="Open Sans" panose="020B0604020202020204" charset="0"/>
              </a:rPr>
              <a:t>Adolpho Walter </a:t>
            </a:r>
            <a:r>
              <a:rPr lang="pt-BR" sz="1400" dirty="0" err="1">
                <a:solidFill>
                  <a:srgbClr val="434343"/>
                </a:solidFill>
                <a:latin typeface="Open Sans" panose="020B0604020202020204" charset="0"/>
              </a:rPr>
              <a:t>Pimazoni</a:t>
            </a:r>
            <a:r>
              <a:rPr lang="pt-BR" sz="1400" dirty="0">
                <a:solidFill>
                  <a:srgbClr val="434343"/>
                </a:solidFill>
                <a:latin typeface="Open Sans" panose="020B0604020202020204" charset="0"/>
              </a:rPr>
              <a:t> </a:t>
            </a:r>
            <a:r>
              <a:rPr lang="pt-BR" sz="1400" dirty="0" err="1">
                <a:solidFill>
                  <a:srgbClr val="434343"/>
                </a:solidFill>
                <a:latin typeface="Open Sans" panose="020B0604020202020204" charset="0"/>
              </a:rPr>
              <a:t>Canton</a:t>
            </a:r>
            <a:endParaRPr lang="pt-BR" sz="1400" dirty="0">
              <a:solidFill>
                <a:srgbClr val="434343"/>
              </a:solidFill>
              <a:latin typeface="Open Sans" panose="020B0604020202020204" charset="0"/>
            </a:endParaRPr>
          </a:p>
        </p:txBody>
      </p:sp>
      <p:sp>
        <p:nvSpPr>
          <p:cNvPr id="17" name="Title Placeholder 1">
            <a:extLst>
              <a:ext uri="{FF2B5EF4-FFF2-40B4-BE49-F238E27FC236}">
                <a16:creationId xmlns:a16="http://schemas.microsoft.com/office/drawing/2014/main" id="{3A953594-6680-4823-92E3-9184F1B5A4D3}"/>
              </a:ext>
            </a:extLst>
          </p:cNvPr>
          <p:cNvSpPr txBox="1">
            <a:spLocks/>
          </p:cNvSpPr>
          <p:nvPr/>
        </p:nvSpPr>
        <p:spPr>
          <a:xfrm>
            <a:off x="3912896" y="378286"/>
            <a:ext cx="7977456" cy="713234"/>
          </a:xfrm>
          <a:prstGeom prst="rect">
            <a:avLst/>
          </a:prstGeom>
        </p:spPr>
        <p:txBody>
          <a:bodyPr vert="horz" lIns="91440" tIns="45720" rIns="91440" bIns="45720" rtlCol="0" anchor="ctr">
            <a:normAutofit fontScale="92500" lnSpcReduction="10000"/>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pt-BR" dirty="0">
                <a:solidFill>
                  <a:srgbClr val="434343"/>
                </a:solidFill>
                <a:latin typeface="Open Sans" panose="020B0604020202020204" charset="0"/>
                <a:ea typeface="Open Sans" panose="020B0604020202020204" charset="0"/>
                <a:cs typeface="Open Sans" panose="020B0604020202020204" charset="0"/>
              </a:rPr>
              <a:t>Pós-Graduação "Lato Sensu" Especialização em Análise de Big Data</a:t>
            </a:r>
            <a:r>
              <a:rPr lang="pt-BR" sz="1100" dirty="0">
                <a:solidFill>
                  <a:srgbClr val="6ADBD9"/>
                </a:solidFill>
                <a:latin typeface="Open Sans" panose="020B0604020202020204" charset="0"/>
                <a:ea typeface="Open Sans" panose="020B0604020202020204" charset="0"/>
                <a:cs typeface="Open Sans" panose="020B0604020202020204" charset="0"/>
              </a:rPr>
              <a:t>         </a:t>
            </a:r>
            <a:endParaRPr lang="pt-BR" sz="1100" dirty="0">
              <a:solidFill>
                <a:srgbClr val="434343"/>
              </a:solidFill>
              <a:latin typeface="Open Sans" panose="020B0604020202020204" charset="0"/>
              <a:ea typeface="Open Sans" panose="020B0604020202020204" charset="0"/>
              <a:cs typeface="Open Sans" panose="020B0604020202020204" charset="0"/>
            </a:endParaRPr>
          </a:p>
        </p:txBody>
      </p:sp>
      <p:pic>
        <p:nvPicPr>
          <p:cNvPr id="2050" name="Picture 2">
            <a:extLst>
              <a:ext uri="{FF2B5EF4-FFF2-40B4-BE49-F238E27FC236}">
                <a16:creationId xmlns:a16="http://schemas.microsoft.com/office/drawing/2014/main" id="{1FA243AB-D387-43BF-858B-256C06F445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855" y="1375547"/>
            <a:ext cx="3438939" cy="2292626"/>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m 12"/>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Tree>
    <p:extLst>
      <p:ext uri="{BB962C8B-B14F-4D97-AF65-F5344CB8AC3E}">
        <p14:creationId xmlns:p14="http://schemas.microsoft.com/office/powerpoint/2010/main" val="820987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86973" y="379620"/>
            <a:ext cx="353097"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pt-BR"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graphicFrame>
        <p:nvGraphicFramePr>
          <p:cNvPr id="2" name="Diagrama 1">
            <a:extLst>
              <a:ext uri="{FF2B5EF4-FFF2-40B4-BE49-F238E27FC236}">
                <a16:creationId xmlns:a16="http://schemas.microsoft.com/office/drawing/2014/main" id="{CB95FEA1-C38C-4438-AEAD-CF55A042FA4C}"/>
              </a:ext>
            </a:extLst>
          </p:cNvPr>
          <p:cNvGraphicFramePr/>
          <p:nvPr>
            <p:extLst>
              <p:ext uri="{D42A27DB-BD31-4B8C-83A1-F6EECF244321}">
                <p14:modId xmlns:p14="http://schemas.microsoft.com/office/powerpoint/2010/main" val="3367755014"/>
              </p:ext>
            </p:extLst>
          </p:nvPr>
        </p:nvGraphicFramePr>
        <p:xfrm>
          <a:off x="757811" y="195779"/>
          <a:ext cx="10071652" cy="4400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Google Shape;115;p18">
            <a:extLst>
              <a:ext uri="{FF2B5EF4-FFF2-40B4-BE49-F238E27FC236}">
                <a16:creationId xmlns:a16="http://schemas.microsoft.com/office/drawing/2014/main" id="{AD5E3D5B-4DB5-4E11-AB70-628F9A625BBA}"/>
              </a:ext>
            </a:extLst>
          </p:cNvPr>
          <p:cNvSpPr txBox="1"/>
          <p:nvPr/>
        </p:nvSpPr>
        <p:spPr>
          <a:xfrm>
            <a:off x="942109" y="2987964"/>
            <a:ext cx="1920362" cy="2116754"/>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Definição do problema</a:t>
            </a:r>
          </a:p>
          <a:p>
            <a:pPr marL="0" marR="0" lvl="0" indent="0" algn="l" defTabSz="914400" rtl="0" eaLnBrk="1" fontAlgn="auto" latinLnBrk="0" hangingPunct="1">
              <a:lnSpc>
                <a:spcPct val="100000"/>
              </a:lnSpc>
              <a:spcBef>
                <a:spcPts val="0"/>
              </a:spcBef>
              <a:spcAft>
                <a:spcPts val="0"/>
              </a:spcAft>
              <a:buClrTx/>
              <a:buSzTx/>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indent="-171450">
              <a:buFont typeface="Arial" panose="020B0604020202020204" pitchFamily="34" charset="0"/>
              <a:buChar char="•"/>
            </a:pPr>
            <a:r>
              <a:rPr lang="en-US" sz="1200" dirty="0" err="1">
                <a:solidFill>
                  <a:srgbClr val="DDDDDD"/>
                </a:solidFill>
                <a:latin typeface="Open Sans"/>
              </a:rPr>
              <a:t>Objetivos</a:t>
            </a:r>
            <a:endParaRPr lang="en-US" sz="1200" dirty="0">
              <a:solidFill>
                <a:srgbClr val="DDDDDD"/>
              </a:solidFill>
              <a:latin typeface="Open Sans"/>
            </a:endParaRPr>
          </a:p>
          <a:p>
            <a:pPr marL="171450" indent="-171450">
              <a:buFont typeface="Arial" panose="020B0604020202020204" pitchFamily="34" charset="0"/>
              <a:buChar char="•"/>
            </a:pPr>
            <a:r>
              <a:rPr lang="en-US" sz="1200" dirty="0" err="1">
                <a:solidFill>
                  <a:srgbClr val="DDDDDD"/>
                </a:solidFill>
                <a:latin typeface="Open Sans"/>
              </a:rPr>
              <a:t>Conceitos</a:t>
            </a:r>
            <a:r>
              <a:rPr lang="en-US" sz="1200" dirty="0">
                <a:solidFill>
                  <a:srgbClr val="DDDDDD"/>
                </a:solidFill>
                <a:latin typeface="Open Sans"/>
              </a:rPr>
              <a:t> </a:t>
            </a:r>
          </a:p>
          <a:p>
            <a:pPr marL="171450" indent="-171450">
              <a:buFont typeface="Arial" panose="020B0604020202020204" pitchFamily="34" charset="0"/>
              <a:buChar char="•"/>
            </a:pPr>
            <a:r>
              <a:rPr lang="en-US" sz="1200" dirty="0" err="1">
                <a:solidFill>
                  <a:srgbClr val="DDDDDD"/>
                </a:solidFill>
                <a:latin typeface="Open Sans"/>
              </a:rPr>
              <a:t>Critérios</a:t>
            </a:r>
            <a:endParaRPr lang="en-US" sz="1200" dirty="0">
              <a:solidFill>
                <a:srgbClr val="DDDDDD"/>
              </a:solidFill>
              <a:latin typeface="Open Sans"/>
            </a:endParaRPr>
          </a:p>
          <a:p>
            <a:pPr marL="171450" indent="-171450">
              <a:buFont typeface="Arial" panose="020B0604020202020204" pitchFamily="34" charset="0"/>
              <a:buChar char="•"/>
            </a:pPr>
            <a:r>
              <a:rPr lang="en-US" sz="1200" dirty="0">
                <a:solidFill>
                  <a:srgbClr val="DDDDDD"/>
                </a:solidFill>
                <a:latin typeface="Open Sans"/>
              </a:rPr>
              <a:t>Layout de </a:t>
            </a:r>
            <a:r>
              <a:rPr lang="en-US" sz="1200" dirty="0" err="1">
                <a:solidFill>
                  <a:srgbClr val="DDDDDD"/>
                </a:solidFill>
                <a:latin typeface="Open Sans"/>
              </a:rPr>
              <a:t>extração</a:t>
            </a:r>
            <a:endParaRPr lang="en-US" sz="1200" dirty="0">
              <a:solidFill>
                <a:srgbClr val="DDDDDD"/>
              </a:solidFill>
              <a:latin typeface="Open Sans"/>
            </a:endParaRPr>
          </a:p>
          <a:p>
            <a:pPr marL="0" marR="0" lvl="0" indent="0" algn="l" defTabSz="914400" rtl="0" eaLnBrk="1" fontAlgn="auto" latinLnBrk="0" hangingPunct="1">
              <a:lnSpc>
                <a:spcPct val="100000"/>
              </a:lnSpc>
              <a:spcBef>
                <a:spcPts val="0"/>
              </a:spcBef>
              <a:spcAft>
                <a:spcPts val="0"/>
              </a:spcAft>
              <a:buClrTx/>
              <a:buSzTx/>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
        <p:nvSpPr>
          <p:cNvPr id="10" name="Google Shape;115;p18">
            <a:extLst>
              <a:ext uri="{FF2B5EF4-FFF2-40B4-BE49-F238E27FC236}">
                <a16:creationId xmlns:a16="http://schemas.microsoft.com/office/drawing/2014/main" id="{AFE34AE6-E13A-4648-B751-CE27D6EDDC6F}"/>
              </a:ext>
            </a:extLst>
          </p:cNvPr>
          <p:cNvSpPr txBox="1"/>
          <p:nvPr/>
        </p:nvSpPr>
        <p:spPr>
          <a:xfrm>
            <a:off x="2826945" y="2987964"/>
            <a:ext cx="1920362" cy="2400725"/>
          </a:xfrm>
          <a:prstGeom prst="rect">
            <a:avLst/>
          </a:prstGeom>
          <a:noFill/>
          <a:ln>
            <a:noFill/>
          </a:ln>
        </p:spPr>
        <p:txBody>
          <a:bodyPr spcFirstLastPara="1" wrap="square" lIns="91425" tIns="91425" rIns="91425" bIns="91425" anchor="t" anchorCtr="0">
            <a:noAutofit/>
          </a:bodyPr>
          <a:lstStyle/>
          <a:p>
            <a:pPr lvl="0">
              <a:defRPr/>
            </a:pPr>
            <a:r>
              <a:rPr lang="pt-BR" sz="1200" b="1" dirty="0">
                <a:solidFill>
                  <a:srgbClr val="DDDDDD"/>
                </a:solidFill>
                <a:latin typeface="Open Sans"/>
              </a:rPr>
              <a:t>Análise preliminar</a:t>
            </a:r>
          </a:p>
          <a:p>
            <a:pPr lvl="0">
              <a:defRPr/>
            </a:pPr>
            <a:endParaRPr lang="pt-BR" sz="1200" b="1" dirty="0">
              <a:solidFill>
                <a:srgbClr val="DDDDDD"/>
              </a:solidFill>
              <a:latin typeface="Open Sans"/>
              <a:ea typeface="Open Sans"/>
              <a:cs typeface="Open Sans"/>
              <a:sym typeface="Open Sans"/>
            </a:endParaRPr>
          </a:p>
          <a:p>
            <a:pPr marL="171450" lvl="0" indent="-171450">
              <a:buFont typeface="Arial" panose="020B0604020202020204" pitchFamily="34" charset="0"/>
              <a:buChar char="•"/>
              <a:defRPr/>
            </a:pPr>
            <a:r>
              <a:rPr lang="pt-BR" sz="1200" dirty="0">
                <a:solidFill>
                  <a:srgbClr val="DDDDDD"/>
                </a:solidFill>
                <a:latin typeface="Open Sans"/>
                <a:sym typeface="Open Sans"/>
              </a:rPr>
              <a:t>Criação dos Rótulos</a:t>
            </a:r>
          </a:p>
          <a:p>
            <a:pPr marL="171450" lvl="0" indent="-171450">
              <a:buFont typeface="Arial" panose="020B0604020202020204" pitchFamily="34" charset="0"/>
              <a:buChar char="•"/>
              <a:defRPr/>
            </a:pPr>
            <a:r>
              <a:rPr lang="pt-BR" sz="1200" dirty="0">
                <a:solidFill>
                  <a:srgbClr val="DDDDDD"/>
                </a:solidFill>
                <a:latin typeface="Open Sans"/>
                <a:sym typeface="Open Sans"/>
              </a:rPr>
              <a:t>Balanceamento</a:t>
            </a:r>
          </a:p>
          <a:p>
            <a:pPr marL="171450" lvl="0" indent="-171450">
              <a:buFont typeface="Arial" panose="020B0604020202020204" pitchFamily="34" charset="0"/>
              <a:buChar char="•"/>
              <a:defRPr/>
            </a:pPr>
            <a:r>
              <a:rPr lang="pt-BR" sz="1200" dirty="0">
                <a:solidFill>
                  <a:srgbClr val="DDDDDD"/>
                </a:solidFill>
                <a:latin typeface="Open Sans"/>
                <a:sym typeface="Open Sans"/>
              </a:rPr>
              <a:t>Validação com a área de negócios sobre a consistência das informações</a:t>
            </a:r>
            <a:endParaRPr lang="pt-BR" sz="1200" dirty="0">
              <a:solidFill>
                <a:srgbClr val="DDDDDD"/>
              </a:solidFill>
              <a:latin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1" name="Google Shape;115;p18">
            <a:extLst>
              <a:ext uri="{FF2B5EF4-FFF2-40B4-BE49-F238E27FC236}">
                <a16:creationId xmlns:a16="http://schemas.microsoft.com/office/drawing/2014/main" id="{7CC50689-F2ED-4732-B53F-AD0B114B8E9E}"/>
              </a:ext>
            </a:extLst>
          </p:cNvPr>
          <p:cNvSpPr txBox="1"/>
          <p:nvPr/>
        </p:nvSpPr>
        <p:spPr>
          <a:xfrm>
            <a:off x="4780741" y="2987959"/>
            <a:ext cx="1834290" cy="2116753"/>
          </a:xfrm>
          <a:prstGeom prst="rect">
            <a:avLst/>
          </a:prstGeom>
          <a:noFill/>
          <a:ln>
            <a:noFill/>
          </a:ln>
        </p:spPr>
        <p:txBody>
          <a:bodyPr spcFirstLastPara="1" wrap="square" lIns="91425" tIns="91425" rIns="91425" bIns="91425" anchor="t" anchorCtr="0">
            <a:noAutofit/>
          </a:bodyPr>
          <a:lstStyle/>
          <a:p>
            <a:pPr>
              <a:defRPr/>
            </a:pPr>
            <a:r>
              <a:rPr lang="pt-BR" sz="1200" b="1" dirty="0">
                <a:solidFill>
                  <a:srgbClr val="DDDDDD"/>
                </a:solidFill>
                <a:latin typeface="Open Sans"/>
              </a:rPr>
              <a:t>Avaliação das técnicas</a:t>
            </a:r>
          </a:p>
          <a:p>
            <a:pPr lvl="0">
              <a:defRPr/>
            </a:pPr>
            <a:endParaRPr lang="pt-BR" sz="1200" b="1" dirty="0">
              <a:latin typeface="Open Sans"/>
              <a:sym typeface="Open Sans"/>
            </a:endParaRPr>
          </a:p>
          <a:p>
            <a:pPr marL="171450" indent="-171450">
              <a:buFont typeface="Arial" panose="020B0604020202020204" pitchFamily="34" charset="0"/>
              <a:buChar char="•"/>
              <a:defRPr/>
            </a:pPr>
            <a:r>
              <a:rPr lang="pt-BR" sz="1200" dirty="0" err="1">
                <a:solidFill>
                  <a:srgbClr val="DDDDDD"/>
                </a:solidFill>
                <a:latin typeface="Open Sans"/>
                <a:sym typeface="Open Sans"/>
              </a:rPr>
              <a:t>scikit-image</a:t>
            </a:r>
            <a:r>
              <a:rPr lang="pt-BR" sz="1200" dirty="0">
                <a:solidFill>
                  <a:srgbClr val="DDDDDD"/>
                </a:solidFill>
                <a:latin typeface="Open Sans"/>
                <a:sym typeface="Open Sans"/>
              </a:rPr>
              <a:t> </a:t>
            </a:r>
            <a:r>
              <a:rPr lang="pt-BR" sz="1200" dirty="0" err="1">
                <a:solidFill>
                  <a:srgbClr val="DDDDDD"/>
                </a:solidFill>
                <a:latin typeface="Open Sans"/>
                <a:sym typeface="Open Sans"/>
              </a:rPr>
              <a:t>Cascade</a:t>
            </a:r>
            <a:endParaRPr lang="pt-BR" sz="1200" dirty="0">
              <a:solidFill>
                <a:srgbClr val="DDDDDD"/>
              </a:solidFill>
              <a:latin typeface="Open Sans"/>
              <a:sym typeface="Open Sans"/>
            </a:endParaRPr>
          </a:p>
          <a:p>
            <a:pPr marL="171450" indent="-171450">
              <a:buFont typeface="Arial" panose="020B0604020202020204" pitchFamily="34" charset="0"/>
              <a:buChar char="•"/>
              <a:defRPr/>
            </a:pPr>
            <a:r>
              <a:rPr lang="pt-BR" sz="1200" dirty="0" err="1">
                <a:solidFill>
                  <a:srgbClr val="DDDDDD"/>
                </a:solidFill>
                <a:latin typeface="Open Sans"/>
                <a:sym typeface="Open Sans"/>
              </a:rPr>
              <a:t>face_recognition</a:t>
            </a:r>
            <a:r>
              <a:rPr lang="pt-BR" sz="1200" dirty="0">
                <a:solidFill>
                  <a:srgbClr val="DDDDDD"/>
                </a:solidFill>
                <a:latin typeface="Open Sans"/>
                <a:sym typeface="Open Sans"/>
              </a:rPr>
              <a:t> HOG</a:t>
            </a:r>
          </a:p>
          <a:p>
            <a:pPr marL="171450" indent="-171450">
              <a:buFont typeface="Arial" panose="020B0604020202020204" pitchFamily="34" charset="0"/>
              <a:buChar char="•"/>
              <a:defRPr/>
            </a:pPr>
            <a:r>
              <a:rPr lang="pt-BR" sz="1200" dirty="0" err="1">
                <a:solidFill>
                  <a:srgbClr val="DDDDDD"/>
                </a:solidFill>
                <a:latin typeface="Open Sans"/>
                <a:sym typeface="Open Sans"/>
              </a:rPr>
              <a:t>face_recognition</a:t>
            </a:r>
            <a:r>
              <a:rPr lang="pt-BR" sz="1200" dirty="0">
                <a:solidFill>
                  <a:srgbClr val="DDDDDD"/>
                </a:solidFill>
                <a:latin typeface="Open Sans"/>
                <a:sym typeface="Open Sans"/>
              </a:rPr>
              <a:t> CNN</a:t>
            </a:r>
          </a:p>
        </p:txBody>
      </p:sp>
      <p:sp>
        <p:nvSpPr>
          <p:cNvPr id="13" name="Google Shape;115;p18">
            <a:extLst>
              <a:ext uri="{FF2B5EF4-FFF2-40B4-BE49-F238E27FC236}">
                <a16:creationId xmlns:a16="http://schemas.microsoft.com/office/drawing/2014/main" id="{1AB15A37-AE08-4C9E-BCC7-7D574DF19B47}"/>
              </a:ext>
            </a:extLst>
          </p:cNvPr>
          <p:cNvSpPr txBox="1"/>
          <p:nvPr/>
        </p:nvSpPr>
        <p:spPr>
          <a:xfrm>
            <a:off x="8830930" y="2987964"/>
            <a:ext cx="1763760" cy="2116748"/>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Definição da técnica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rPr>
              <a:t>Validação dos resultados com negócios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DDDDDD"/>
                </a:solidFill>
                <a:latin typeface="Open Sans"/>
                <a:sym typeface="Open Sans"/>
              </a:rPr>
              <a:t>Escolha da técnica que melhor se adeque ao uso e estratégias da área de negócios</a:t>
            </a:r>
            <a:endParaRPr kumimoji="0" sz="1800" b="0" i="0" u="none" strike="noStrike" kern="1200" cap="none" spc="0" normalizeH="0" baseline="0" noProof="0" dirty="0">
              <a:ln>
                <a:noFill/>
              </a:ln>
              <a:solidFill>
                <a:srgbClr val="DDDDDD"/>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5" name="Espaço Reservado para Data 5">
            <a:extLst>
              <a:ext uri="{FF2B5EF4-FFF2-40B4-BE49-F238E27FC236}">
                <a16:creationId xmlns:a16="http://schemas.microsoft.com/office/drawing/2014/main" id="{CFD695E7-181C-46B2-911D-897ECEF89B0F}"/>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6" name="Imagem 15"/>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8" name="Title Placeholder 1">
            <a:extLst>
              <a:ext uri="{FF2B5EF4-FFF2-40B4-BE49-F238E27FC236}">
                <a16:creationId xmlns:a16="http://schemas.microsoft.com/office/drawing/2014/main" id="{A7D9B2E2-5E15-4005-B2C6-D2A3CDFA3E6F}"/>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Metodologia</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de dados</a:t>
            </a:r>
          </a:p>
        </p:txBody>
      </p:sp>
      <p:sp>
        <p:nvSpPr>
          <p:cNvPr id="19" name="Google Shape;115;p18">
            <a:extLst>
              <a:ext uri="{FF2B5EF4-FFF2-40B4-BE49-F238E27FC236}">
                <a16:creationId xmlns:a16="http://schemas.microsoft.com/office/drawing/2014/main" id="{C7653D6A-8ACA-417F-AFF4-E33C10C3F7D1}"/>
              </a:ext>
            </a:extLst>
          </p:cNvPr>
          <p:cNvSpPr txBox="1"/>
          <p:nvPr/>
        </p:nvSpPr>
        <p:spPr>
          <a:xfrm>
            <a:off x="6849804" y="2987959"/>
            <a:ext cx="1834290" cy="2400725"/>
          </a:xfrm>
          <a:prstGeom prst="rect">
            <a:avLst/>
          </a:prstGeom>
          <a:noFill/>
          <a:ln>
            <a:noFill/>
          </a:ln>
        </p:spPr>
        <p:txBody>
          <a:bodyPr spcFirstLastPara="1" wrap="square" lIns="91425" tIns="91425" rIns="91425" bIns="91425" anchor="t" anchorCtr="0">
            <a:noAutofit/>
          </a:bodyPr>
          <a:lstStyle/>
          <a:p>
            <a:pPr lvl="0">
              <a:defRPr/>
            </a:pPr>
            <a:r>
              <a:rPr lang="pt-BR" sz="1200" b="1" dirty="0">
                <a:latin typeface="Open Sans"/>
              </a:rPr>
              <a:t>Avaliação das técnicas</a:t>
            </a:r>
          </a:p>
          <a:p>
            <a:pPr lvl="0">
              <a:defRPr/>
            </a:pPr>
            <a:endParaRPr lang="pt-BR" sz="1200" b="1" dirty="0">
              <a:solidFill>
                <a:srgbClr val="DDDDDD"/>
              </a:solidFill>
              <a:latin typeface="Open Sans"/>
              <a:ea typeface="Open Sans"/>
              <a:cs typeface="Open Sans"/>
            </a:endParaRPr>
          </a:p>
          <a:p>
            <a:pPr marL="171450" lvl="0" indent="-171450">
              <a:buFont typeface="Arial" panose="020B0604020202020204" pitchFamily="34" charset="0"/>
              <a:buChar char="•"/>
              <a:defRPr/>
            </a:pPr>
            <a:r>
              <a:rPr lang="pt-BR" sz="1200" dirty="0" err="1">
                <a:latin typeface="Open Sans"/>
              </a:rPr>
              <a:t>Transfer</a:t>
            </a:r>
            <a:r>
              <a:rPr lang="pt-BR" sz="1200" dirty="0">
                <a:latin typeface="Open Sans"/>
              </a:rPr>
              <a:t> </a:t>
            </a:r>
            <a:r>
              <a:rPr lang="pt-BR" sz="1200" dirty="0" err="1">
                <a:latin typeface="Open Sans"/>
              </a:rPr>
              <a:t>learning</a:t>
            </a:r>
            <a:endParaRPr lang="pt-BR" sz="1200" dirty="0">
              <a:latin typeface="Open Sans"/>
            </a:endParaRPr>
          </a:p>
          <a:p>
            <a:pPr marL="171450" lvl="0" indent="-171450">
              <a:buFont typeface="Arial" panose="020B0604020202020204" pitchFamily="34" charset="0"/>
              <a:buChar char="•"/>
              <a:defRPr/>
            </a:pPr>
            <a:r>
              <a:rPr lang="pt-BR" sz="1200" dirty="0">
                <a:latin typeface="Open Sans"/>
              </a:rPr>
              <a:t>SVM</a:t>
            </a:r>
          </a:p>
          <a:p>
            <a:pPr marL="171450" lvl="0" indent="-171450">
              <a:buFont typeface="Arial" panose="020B0604020202020204" pitchFamily="34" charset="0"/>
              <a:buChar char="•"/>
              <a:defRPr/>
            </a:pPr>
            <a:r>
              <a:rPr lang="pt-BR" sz="1200" dirty="0" err="1">
                <a:latin typeface="Open Sans"/>
              </a:rPr>
              <a:t>Stochastic</a:t>
            </a:r>
            <a:r>
              <a:rPr lang="pt-BR" sz="1200" dirty="0">
                <a:latin typeface="Open Sans"/>
              </a:rPr>
              <a:t> </a:t>
            </a:r>
            <a:r>
              <a:rPr lang="pt-BR" sz="1200" dirty="0" err="1">
                <a:latin typeface="Open Sans"/>
              </a:rPr>
              <a:t>Gradient</a:t>
            </a:r>
            <a:r>
              <a:rPr lang="pt-BR" sz="1200" dirty="0">
                <a:latin typeface="Open Sans"/>
              </a:rPr>
              <a:t> </a:t>
            </a:r>
            <a:r>
              <a:rPr lang="pt-BR" sz="1200" dirty="0" err="1">
                <a:latin typeface="Open Sans"/>
              </a:rPr>
              <a:t>Descent</a:t>
            </a:r>
            <a:endParaRPr lang="pt-BR" sz="1200" dirty="0">
              <a:latin typeface="Open Sans"/>
            </a:endParaRPr>
          </a:p>
          <a:p>
            <a:pPr marL="171450" lvl="0" indent="-171450">
              <a:buFont typeface="Arial" panose="020B0604020202020204" pitchFamily="34" charset="0"/>
              <a:buChar char="•"/>
              <a:defRPr/>
            </a:pPr>
            <a:r>
              <a:rPr lang="pt-BR" sz="1200" dirty="0">
                <a:latin typeface="Open Sans"/>
              </a:rPr>
              <a:t>KNN</a:t>
            </a:r>
          </a:p>
          <a:p>
            <a:pPr marL="171450" lvl="0" indent="-171450">
              <a:buFont typeface="Arial" panose="020B0604020202020204" pitchFamily="34" charset="0"/>
              <a:buChar char="•"/>
              <a:defRPr/>
            </a:pPr>
            <a:r>
              <a:rPr lang="pt-BR" sz="1200" dirty="0" err="1">
                <a:latin typeface="Open Sans"/>
              </a:rPr>
              <a:t>LogisticRegression</a:t>
            </a:r>
            <a:endParaRPr lang="pt-BR" sz="1200" dirty="0">
              <a:latin typeface="Open Sans"/>
            </a:endParaRPr>
          </a:p>
          <a:p>
            <a:pPr marL="171450" lvl="0" indent="-171450">
              <a:buFont typeface="Arial" panose="020B0604020202020204" pitchFamily="34" charset="0"/>
              <a:buChar char="•"/>
              <a:defRPr/>
            </a:pPr>
            <a:r>
              <a:rPr lang="pt-BR" sz="1200" dirty="0">
                <a:latin typeface="Open Sans"/>
              </a:rPr>
              <a:t>MLP</a:t>
            </a:r>
          </a:p>
          <a:p>
            <a:pPr marL="171450" lvl="0" indent="-171450">
              <a:buFont typeface="Arial" panose="020B0604020202020204" pitchFamily="34" charset="0"/>
              <a:buChar char="•"/>
              <a:defRPr/>
            </a:pPr>
            <a:r>
              <a:rPr lang="pt-BR" sz="1200" dirty="0" err="1">
                <a:latin typeface="Open Sans"/>
              </a:rPr>
              <a:t>Random</a:t>
            </a:r>
            <a:r>
              <a:rPr lang="pt-BR" sz="1200" dirty="0">
                <a:latin typeface="Open Sans"/>
              </a:rPr>
              <a:t> Forest</a:t>
            </a:r>
          </a:p>
          <a:p>
            <a:pPr marL="171450" lvl="0" indent="-171450">
              <a:buFont typeface="Arial" panose="020B0604020202020204" pitchFamily="34" charset="0"/>
              <a:buChar char="•"/>
              <a:defRPr/>
            </a:pPr>
            <a:r>
              <a:rPr lang="pt-BR" sz="1200" dirty="0" err="1">
                <a:latin typeface="Open Sans"/>
              </a:rPr>
              <a:t>GradientBoosting</a:t>
            </a:r>
            <a:endParaRPr lang="pt-BR" sz="1200" dirty="0">
              <a:latin typeface="Open Sans"/>
            </a:endParaRPr>
          </a:p>
          <a:p>
            <a:pPr lvl="0">
              <a:defRPr/>
            </a:pPr>
            <a:endParaRPr lang="pt-BR" sz="1200" dirty="0">
              <a:solidFill>
                <a:srgbClr val="DDDDDD"/>
              </a:solidFill>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Tree>
    <p:extLst>
      <p:ext uri="{BB962C8B-B14F-4D97-AF65-F5344CB8AC3E}">
        <p14:creationId xmlns:p14="http://schemas.microsoft.com/office/powerpoint/2010/main" val="263943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Agrupar 36">
            <a:extLst>
              <a:ext uri="{FF2B5EF4-FFF2-40B4-BE49-F238E27FC236}">
                <a16:creationId xmlns:a16="http://schemas.microsoft.com/office/drawing/2014/main" id="{D0344037-3C7F-4A99-ACBD-4633CC85829D}"/>
              </a:ext>
            </a:extLst>
          </p:cNvPr>
          <p:cNvGrpSpPr/>
          <p:nvPr/>
        </p:nvGrpSpPr>
        <p:grpSpPr>
          <a:xfrm>
            <a:off x="4100945" y="1510748"/>
            <a:ext cx="8091055" cy="3882887"/>
            <a:chOff x="8497038" y="155404"/>
            <a:chExt cx="2827606" cy="2308431"/>
          </a:xfrm>
        </p:grpSpPr>
        <p:sp>
          <p:nvSpPr>
            <p:cNvPr id="38" name="Retângulo 37">
              <a:extLst>
                <a:ext uri="{FF2B5EF4-FFF2-40B4-BE49-F238E27FC236}">
                  <a16:creationId xmlns:a16="http://schemas.microsoft.com/office/drawing/2014/main" id="{D902E99D-1B43-474C-AC5E-3E8665E2FA1E}"/>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Open Sans" panose="020B0604020202020204"/>
                <a:ea typeface="+mn-ea"/>
                <a:cs typeface="+mn-cs"/>
              </a:endParaRPr>
            </a:p>
          </p:txBody>
        </p:sp>
        <p:pic>
          <p:nvPicPr>
            <p:cNvPr id="39" name="Google Shape;62;p13">
              <a:extLst>
                <a:ext uri="{FF2B5EF4-FFF2-40B4-BE49-F238E27FC236}">
                  <a16:creationId xmlns:a16="http://schemas.microsoft.com/office/drawing/2014/main" id="{8B9985CB-6CA9-436F-94A6-2475F49B55AD}"/>
                </a:ext>
              </a:extLst>
            </p:cNvPr>
            <p:cNvPicPr preferRelativeResize="0"/>
            <p:nvPr/>
          </p:nvPicPr>
          <p:blipFill>
            <a:blip r:embed="rId2">
              <a:alphaModFix/>
            </a:blip>
            <a:stretch>
              <a:fillRect/>
            </a:stretch>
          </p:blipFill>
          <p:spPr>
            <a:xfrm flipH="1">
              <a:off x="10275555" y="193016"/>
              <a:ext cx="1028361" cy="2228017"/>
            </a:xfrm>
            <a:prstGeom prst="rect">
              <a:avLst/>
            </a:prstGeom>
            <a:noFill/>
            <a:ln>
              <a:noFill/>
            </a:ln>
          </p:spPr>
        </p:pic>
      </p:gr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410725" y="379620"/>
            <a:ext cx="43400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Imagem 19">
            <a:extLst>
              <a:ext uri="{FF2B5EF4-FFF2-40B4-BE49-F238E27FC236}">
                <a16:creationId xmlns:a16="http://schemas.microsoft.com/office/drawing/2014/main" id="{A0048961-CD76-49B1-8FA0-47C86D7D8242}"/>
              </a:ext>
            </a:extLst>
          </p:cNvPr>
          <p:cNvPicPr>
            <a:picLocks noChangeAspect="1"/>
          </p:cNvPicPr>
          <p:nvPr/>
        </p:nvPicPr>
        <p:blipFill rotWithShape="1">
          <a:blip r:embed="rId3"/>
          <a:srcRect l="7457" t="20485" r="70666" b="70204"/>
          <a:stretch/>
        </p:blipFill>
        <p:spPr>
          <a:xfrm>
            <a:off x="10606907" y="6397119"/>
            <a:ext cx="1197466" cy="283584"/>
          </a:xfrm>
          <a:prstGeom prst="rect">
            <a:avLst/>
          </a:prstGeom>
        </p:spPr>
      </p:pic>
      <p:sp>
        <p:nvSpPr>
          <p:cNvPr id="12" name="Retângulo 11">
            <a:extLst>
              <a:ext uri="{FF2B5EF4-FFF2-40B4-BE49-F238E27FC236}">
                <a16:creationId xmlns:a16="http://schemas.microsoft.com/office/drawing/2014/main" id="{9AF75BDE-2DA8-42CE-8B19-0AC78647E4C2}"/>
              </a:ext>
            </a:extLst>
          </p:cNvPr>
          <p:cNvSpPr/>
          <p:nvPr/>
        </p:nvSpPr>
        <p:spPr>
          <a:xfrm>
            <a:off x="4387156" y="1510748"/>
            <a:ext cx="6029054" cy="3722429"/>
          </a:xfrm>
          <a:prstGeom prst="rect">
            <a:avLst/>
          </a:prstGeom>
        </p:spPr>
        <p:txBody>
          <a:bodyPr wrap="square">
            <a:spAutoFit/>
          </a:bodyPr>
          <a:lstStyle/>
          <a:p>
            <a:r>
              <a:rPr lang="pt-BR" b="1" dirty="0">
                <a:solidFill>
                  <a:srgbClr val="434343"/>
                </a:solidFill>
                <a:latin typeface="Open Sans" panose="020B0604020202020204" charset="0"/>
                <a:ea typeface="Open Sans" panose="020B0604020202020204" charset="0"/>
                <a:cs typeface="Open Sans" panose="020B0604020202020204" charset="0"/>
              </a:rPr>
              <a:t>Tratamento das bases de dados para modelagem</a:t>
            </a:r>
          </a:p>
          <a:p>
            <a:pPr lvl="1" algn="just">
              <a:lnSpc>
                <a:spcPct val="150000"/>
              </a:lnSpc>
            </a:pPr>
            <a:endParaRPr lang="pt-BR" sz="300" dirty="0">
              <a:solidFill>
                <a:srgbClr val="434343"/>
              </a:solidFill>
              <a:latin typeface="Open Sans" panose="020B0604020202020204" charset="0"/>
              <a:ea typeface="Open Sans" panose="020B0604020202020204" charset="0"/>
              <a:cs typeface="Open Sans" panose="020B0604020202020204" charset="0"/>
            </a:endParaRPr>
          </a:p>
          <a:p>
            <a:pPr marL="228600" indent="-228600" algn="just">
              <a:lnSpc>
                <a:spcPct val="15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70% aleatório para treino e 30% para teste;</a:t>
            </a:r>
          </a:p>
          <a:p>
            <a:pPr algn="just">
              <a:lnSpc>
                <a:spcPct val="150000"/>
              </a:lnSpc>
            </a:pPr>
            <a:r>
              <a:rPr lang="pt-BR" sz="1400" dirty="0">
                <a:solidFill>
                  <a:srgbClr val="434343"/>
                </a:solidFill>
                <a:latin typeface="Open Sans" panose="020B0604020202020204" charset="0"/>
                <a:ea typeface="Open Sans" panose="020B0604020202020204" charset="0"/>
                <a:cs typeface="Open Sans" panose="020B0604020202020204" charset="0"/>
              </a:rPr>
              <a:t>2. Redimensionamento da base; </a:t>
            </a:r>
          </a:p>
          <a:p>
            <a:pPr marL="285750" indent="-285750" algn="just">
              <a:lnSpc>
                <a:spcPct val="150000"/>
              </a:lnSpc>
              <a:buFont typeface="Arial" panose="020B0604020202020204" pitchFamily="34" charset="0"/>
              <a:buChar char="•"/>
            </a:pPr>
            <a:r>
              <a:rPr lang="pt-BR" sz="1400" b="1" dirty="0">
                <a:solidFill>
                  <a:srgbClr val="434343"/>
                </a:solidFill>
                <a:latin typeface="Open Sans" panose="020B0604020202020204" charset="0"/>
                <a:ea typeface="Open Sans" panose="020B0604020202020204" charset="0"/>
                <a:cs typeface="Open Sans" panose="020B0604020202020204" charset="0"/>
              </a:rPr>
              <a:t>(224,224,3);</a:t>
            </a:r>
          </a:p>
          <a:p>
            <a:pPr marL="285750" indent="-285750" algn="just">
              <a:lnSpc>
                <a:spcPct val="150000"/>
              </a:lnSpc>
              <a:buFont typeface="Arial" panose="020B0604020202020204" pitchFamily="34" charset="0"/>
              <a:buChar char="•"/>
            </a:pPr>
            <a:r>
              <a:rPr lang="pt-BR" sz="1400" b="1" dirty="0">
                <a:solidFill>
                  <a:srgbClr val="434343"/>
                </a:solidFill>
                <a:latin typeface="Open Sans" panose="020B0604020202020204" charset="0"/>
                <a:ea typeface="Open Sans" panose="020B0604020202020204" charset="0"/>
                <a:cs typeface="Open Sans" panose="020B0604020202020204" charset="0"/>
              </a:rPr>
              <a:t>(64,64,3);</a:t>
            </a:r>
          </a:p>
          <a:p>
            <a:pPr algn="just">
              <a:lnSpc>
                <a:spcPct val="150000"/>
              </a:lnSpc>
            </a:pPr>
            <a:r>
              <a:rPr lang="pt-BR" sz="1400" dirty="0">
                <a:solidFill>
                  <a:srgbClr val="434343"/>
                </a:solidFill>
                <a:latin typeface="Open Sans" panose="020B0604020202020204" charset="0"/>
                <a:ea typeface="Open Sans" panose="020B0604020202020204" charset="0"/>
                <a:cs typeface="Open Sans" panose="020B0604020202020204" charset="0"/>
              </a:rPr>
              <a:t>3. Treinamento de modelos de </a:t>
            </a:r>
            <a:r>
              <a:rPr lang="pt-BR" sz="1400" dirty="0" err="1">
                <a:solidFill>
                  <a:srgbClr val="434343"/>
                </a:solidFill>
                <a:latin typeface="Open Sans" panose="020B0604020202020204" charset="0"/>
                <a:ea typeface="Open Sans" panose="020B0604020202020204" charset="0"/>
                <a:cs typeface="Open Sans" panose="020B0604020202020204" charset="0"/>
              </a:rPr>
              <a:t>transfer</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learning</a:t>
            </a:r>
            <a:r>
              <a:rPr lang="pt-BR" sz="1400" dirty="0">
                <a:solidFill>
                  <a:srgbClr val="434343"/>
                </a:solidFill>
                <a:latin typeface="Open Sans" panose="020B0604020202020204" charset="0"/>
                <a:ea typeface="Open Sans" panose="020B0604020202020204" charset="0"/>
                <a:cs typeface="Open Sans" panose="020B0604020202020204" charset="0"/>
              </a:rPr>
              <a:t>;</a:t>
            </a:r>
          </a:p>
          <a:p>
            <a:pPr algn="just">
              <a:lnSpc>
                <a:spcPct val="150000"/>
              </a:lnSpc>
            </a:pPr>
            <a:r>
              <a:rPr lang="pt-BR" sz="1400" dirty="0">
                <a:solidFill>
                  <a:srgbClr val="434343"/>
                </a:solidFill>
                <a:latin typeface="Open Sans" panose="020B0604020202020204" charset="0"/>
                <a:ea typeface="Open Sans" panose="020B0604020202020204" charset="0"/>
                <a:cs typeface="Open Sans" panose="020B0604020202020204" charset="0"/>
              </a:rPr>
              <a:t>4. Extração da </a:t>
            </a:r>
            <a:r>
              <a:rPr lang="pt-BR" sz="1400" dirty="0" err="1">
                <a:solidFill>
                  <a:srgbClr val="434343"/>
                </a:solidFill>
                <a:latin typeface="Open Sans" panose="020B0604020202020204" charset="0"/>
                <a:ea typeface="Open Sans" panose="020B0604020202020204" charset="0"/>
                <a:cs typeface="Open Sans" panose="020B0604020202020204" charset="0"/>
              </a:rPr>
              <a:t>features</a:t>
            </a:r>
            <a:r>
              <a:rPr lang="pt-BR" sz="1400" dirty="0">
                <a:solidFill>
                  <a:srgbClr val="434343"/>
                </a:solidFill>
                <a:latin typeface="Open Sans" panose="020B0604020202020204" charset="0"/>
                <a:ea typeface="Open Sans" panose="020B0604020202020204" charset="0"/>
                <a:cs typeface="Open Sans" panose="020B0604020202020204" charset="0"/>
              </a:rPr>
              <a:t> da imagem via VGG16;</a:t>
            </a:r>
          </a:p>
          <a:p>
            <a:pPr algn="just">
              <a:lnSpc>
                <a:spcPct val="150000"/>
              </a:lnSpc>
            </a:pPr>
            <a:r>
              <a:rPr lang="pt-BR" sz="1400" dirty="0">
                <a:solidFill>
                  <a:srgbClr val="434343"/>
                </a:solidFill>
                <a:latin typeface="Open Sans" panose="020B0604020202020204" charset="0"/>
                <a:ea typeface="Open Sans" panose="020B0604020202020204" charset="0"/>
                <a:cs typeface="Open Sans" panose="020B0604020202020204" charset="0"/>
              </a:rPr>
              <a:t>5. Treinamento de 98 modelos de Classificação baseados nos tipos abaixo: </a:t>
            </a:r>
            <a:r>
              <a:rPr lang="pt-BR" sz="1400" b="1" dirty="0">
                <a:solidFill>
                  <a:srgbClr val="434343"/>
                </a:solidFill>
                <a:latin typeface="Open Sans" panose="020B0604020202020204" charset="0"/>
                <a:ea typeface="Open Sans" panose="020B0604020202020204" charset="0"/>
                <a:cs typeface="Open Sans" panose="020B0604020202020204" charset="0"/>
              </a:rPr>
              <a:t>SVC, SGD, </a:t>
            </a:r>
            <a:r>
              <a:rPr lang="pt-BR" sz="1400" b="1" dirty="0" err="1">
                <a:solidFill>
                  <a:srgbClr val="434343"/>
                </a:solidFill>
                <a:latin typeface="Open Sans" panose="020B0604020202020204" charset="0"/>
                <a:ea typeface="Open Sans" panose="020B0604020202020204" charset="0"/>
                <a:cs typeface="Open Sans" panose="020B0604020202020204" charset="0"/>
              </a:rPr>
              <a:t>DecisionTree,Naive</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b="1" dirty="0" err="1">
                <a:solidFill>
                  <a:srgbClr val="434343"/>
                </a:solidFill>
                <a:latin typeface="Open Sans" panose="020B0604020202020204" charset="0"/>
                <a:ea typeface="Open Sans" panose="020B0604020202020204" charset="0"/>
                <a:cs typeface="Open Sans" panose="020B0604020202020204" charset="0"/>
              </a:rPr>
              <a:t>Bayes</a:t>
            </a:r>
            <a:r>
              <a:rPr lang="pt-BR" sz="1400" b="1" dirty="0">
                <a:solidFill>
                  <a:srgbClr val="434343"/>
                </a:solidFill>
                <a:latin typeface="Open Sans" panose="020B0604020202020204" charset="0"/>
                <a:ea typeface="Open Sans" panose="020B0604020202020204" charset="0"/>
                <a:cs typeface="Open Sans" panose="020B0604020202020204" charset="0"/>
              </a:rPr>
              <a:t>, k-</a:t>
            </a:r>
            <a:r>
              <a:rPr lang="pt-BR" sz="1400" b="1" dirty="0" err="1">
                <a:solidFill>
                  <a:srgbClr val="434343"/>
                </a:solidFill>
                <a:latin typeface="Open Sans" panose="020B0604020202020204" charset="0"/>
                <a:ea typeface="Open Sans" panose="020B0604020202020204" charset="0"/>
                <a:cs typeface="Open Sans" panose="020B0604020202020204" charset="0"/>
              </a:rPr>
              <a:t>nearest</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b="1" dirty="0" err="1">
                <a:solidFill>
                  <a:srgbClr val="434343"/>
                </a:solidFill>
                <a:latin typeface="Open Sans" panose="020B0604020202020204" charset="0"/>
                <a:ea typeface="Open Sans" panose="020B0604020202020204" charset="0"/>
                <a:cs typeface="Open Sans" panose="020B0604020202020204" charset="0"/>
              </a:rPr>
              <a:t>neighbors</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b="1" dirty="0" err="1">
                <a:solidFill>
                  <a:srgbClr val="434343"/>
                </a:solidFill>
                <a:latin typeface="Open Sans" panose="020B0604020202020204" charset="0"/>
                <a:ea typeface="Open Sans" panose="020B0604020202020204" charset="0"/>
                <a:cs typeface="Open Sans" panose="020B0604020202020204" charset="0"/>
              </a:rPr>
              <a:t>LabelPropagation</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b="1" dirty="0" err="1">
                <a:solidFill>
                  <a:srgbClr val="434343"/>
                </a:solidFill>
                <a:latin typeface="Open Sans" panose="020B0604020202020204" charset="0"/>
                <a:ea typeface="Open Sans" panose="020B0604020202020204" charset="0"/>
                <a:cs typeface="Open Sans" panose="020B0604020202020204" charset="0"/>
              </a:rPr>
              <a:t>LabelSpreading</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b="1" dirty="0" err="1">
                <a:solidFill>
                  <a:srgbClr val="434343"/>
                </a:solidFill>
                <a:latin typeface="Open Sans" panose="020B0604020202020204" charset="0"/>
                <a:ea typeface="Open Sans" panose="020B0604020202020204" charset="0"/>
                <a:cs typeface="Open Sans" panose="020B0604020202020204" charset="0"/>
              </a:rPr>
              <a:t>LogisticRegression</a:t>
            </a:r>
            <a:r>
              <a:rPr lang="pt-BR" sz="1400" b="1" dirty="0">
                <a:solidFill>
                  <a:srgbClr val="434343"/>
                </a:solidFill>
                <a:latin typeface="Open Sans" panose="020B0604020202020204" charset="0"/>
                <a:ea typeface="Open Sans" panose="020B0604020202020204" charset="0"/>
                <a:cs typeface="Open Sans" panose="020B0604020202020204" charset="0"/>
              </a:rPr>
              <a:t>, MLP, </a:t>
            </a:r>
            <a:r>
              <a:rPr lang="pt-BR" sz="1400" b="1" dirty="0" err="1">
                <a:solidFill>
                  <a:srgbClr val="434343"/>
                </a:solidFill>
                <a:latin typeface="Open Sans" panose="020B0604020202020204" charset="0"/>
                <a:ea typeface="Open Sans" panose="020B0604020202020204" charset="0"/>
                <a:cs typeface="Open Sans" panose="020B0604020202020204" charset="0"/>
              </a:rPr>
              <a:t>RandomForest</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b="1" dirty="0" err="1">
                <a:solidFill>
                  <a:srgbClr val="434343"/>
                </a:solidFill>
                <a:latin typeface="Open Sans" panose="020B0604020202020204" charset="0"/>
                <a:ea typeface="Open Sans" panose="020B0604020202020204" charset="0"/>
                <a:cs typeface="Open Sans" panose="020B0604020202020204" charset="0"/>
              </a:rPr>
              <a:t>ExtraTrees</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b="1" dirty="0" err="1">
                <a:solidFill>
                  <a:srgbClr val="434343"/>
                </a:solidFill>
                <a:latin typeface="Open Sans" panose="020B0604020202020204" charset="0"/>
                <a:ea typeface="Open Sans" panose="020B0604020202020204" charset="0"/>
                <a:cs typeface="Open Sans" panose="020B0604020202020204" charset="0"/>
              </a:rPr>
              <a:t>AdaBoost</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b="1" dirty="0" err="1">
                <a:solidFill>
                  <a:srgbClr val="434343"/>
                </a:solidFill>
                <a:latin typeface="Open Sans" panose="020B0604020202020204" charset="0"/>
                <a:ea typeface="Open Sans" panose="020B0604020202020204" charset="0"/>
                <a:cs typeface="Open Sans" panose="020B0604020202020204" charset="0"/>
              </a:rPr>
              <a:t>GradientBoosting</a:t>
            </a:r>
            <a:r>
              <a:rPr lang="pt-BR" sz="1400" b="1" dirty="0">
                <a:solidFill>
                  <a:srgbClr val="434343"/>
                </a:solidFill>
                <a:latin typeface="Open Sans" panose="020B0604020202020204" charset="0"/>
                <a:ea typeface="Open Sans" panose="020B0604020202020204" charset="0"/>
                <a:cs typeface="Open Sans" panose="020B0604020202020204" charset="0"/>
              </a:rPr>
              <a:t>. </a:t>
            </a:r>
          </a:p>
        </p:txBody>
      </p:sp>
      <p:pic>
        <p:nvPicPr>
          <p:cNvPr id="13" name="Picture 6" descr="Black and Gray Mining Rig">
            <a:extLst>
              <a:ext uri="{FF2B5EF4-FFF2-40B4-BE49-F238E27FC236}">
                <a16:creationId xmlns:a16="http://schemas.microsoft.com/office/drawing/2014/main" id="{C6C69585-8FF6-4739-8755-E6BAE9C5E0A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1" y="1948289"/>
            <a:ext cx="4100945" cy="2736497"/>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Placeholder 1">
            <a:extLst>
              <a:ext uri="{FF2B5EF4-FFF2-40B4-BE49-F238E27FC236}">
                <a16:creationId xmlns:a16="http://schemas.microsoft.com/office/drawing/2014/main" id="{959083A9-F22A-4E5C-A958-DFA82D6457E4}"/>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Treinamento</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Modelos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434343"/>
                </a:solidFill>
                <a:latin typeface="Open Sans" panose="020B0604020202020204" charset="0"/>
                <a:ea typeface="Open Sans" panose="020B0604020202020204" charset="0"/>
                <a:cs typeface="Open Sans" panose="020B0604020202020204" charset="0"/>
              </a:rPr>
              <a:t>BASES DE TREINO E TESTE</a:t>
            </a:r>
          </a:p>
        </p:txBody>
      </p:sp>
    </p:spTree>
    <p:extLst>
      <p:ext uri="{BB962C8B-B14F-4D97-AF65-F5344CB8AC3E}">
        <p14:creationId xmlns:p14="http://schemas.microsoft.com/office/powerpoint/2010/main" val="3386811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Agrupar 13">
            <a:extLst>
              <a:ext uri="{FF2B5EF4-FFF2-40B4-BE49-F238E27FC236}">
                <a16:creationId xmlns:a16="http://schemas.microsoft.com/office/drawing/2014/main" id="{3376AEDB-F750-4E86-B904-E570B4A5AA6A}"/>
              </a:ext>
            </a:extLst>
          </p:cNvPr>
          <p:cNvGrpSpPr/>
          <p:nvPr/>
        </p:nvGrpSpPr>
        <p:grpSpPr>
          <a:xfrm>
            <a:off x="7079466" y="150251"/>
            <a:ext cx="4304152" cy="6186309"/>
            <a:chOff x="8497038" y="155404"/>
            <a:chExt cx="2827606" cy="2308431"/>
          </a:xfrm>
        </p:grpSpPr>
        <p:sp>
          <p:nvSpPr>
            <p:cNvPr id="16" name="Retângulo 15">
              <a:extLst>
                <a:ext uri="{FF2B5EF4-FFF2-40B4-BE49-F238E27FC236}">
                  <a16:creationId xmlns:a16="http://schemas.microsoft.com/office/drawing/2014/main" id="{536C7039-3D03-4144-9E33-CB38C227A291}"/>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Open Sans" panose="020B0604020202020204"/>
                <a:ea typeface="+mn-ea"/>
                <a:cs typeface="+mn-cs"/>
              </a:endParaRPr>
            </a:p>
          </p:txBody>
        </p:sp>
        <p:pic>
          <p:nvPicPr>
            <p:cNvPr id="17" name="Google Shape;62;p13">
              <a:extLst>
                <a:ext uri="{FF2B5EF4-FFF2-40B4-BE49-F238E27FC236}">
                  <a16:creationId xmlns:a16="http://schemas.microsoft.com/office/drawing/2014/main" id="{31A31952-F53A-47E4-AFEF-E461F8D67732}"/>
                </a:ext>
              </a:extLst>
            </p:cNvPr>
            <p:cNvPicPr preferRelativeResize="0"/>
            <p:nvPr/>
          </p:nvPicPr>
          <p:blipFill>
            <a:blip r:embed="rId2">
              <a:alphaModFix/>
            </a:blip>
            <a:stretch>
              <a:fillRect/>
            </a:stretch>
          </p:blipFill>
          <p:spPr>
            <a:xfrm flipH="1">
              <a:off x="10275555" y="193016"/>
              <a:ext cx="1028361" cy="2228017"/>
            </a:xfrm>
            <a:prstGeom prst="rect">
              <a:avLst/>
            </a:prstGeom>
            <a:noFill/>
            <a:ln>
              <a:noFill/>
            </a:ln>
          </p:spPr>
        </p:pic>
      </p:gr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119A2CB7-B11C-4B81-8A8A-CC1F0A49AC96}"/>
              </a:ext>
            </a:extLst>
          </p:cNvPr>
          <p:cNvSpPr txBox="1">
            <a:spLocks/>
          </p:cNvSpPr>
          <p:nvPr/>
        </p:nvSpPr>
        <p:spPr>
          <a:xfrm>
            <a:off x="191816" y="87994"/>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Transfer Learning</a:t>
            </a:r>
          </a:p>
        </p:txBody>
      </p:sp>
      <p:sp>
        <p:nvSpPr>
          <p:cNvPr id="13" name="Retângulo 12">
            <a:extLst>
              <a:ext uri="{FF2B5EF4-FFF2-40B4-BE49-F238E27FC236}">
                <a16:creationId xmlns:a16="http://schemas.microsoft.com/office/drawing/2014/main" id="{35F47299-7615-4100-B6B3-DD08E74F009D}"/>
              </a:ext>
            </a:extLst>
          </p:cNvPr>
          <p:cNvSpPr/>
          <p:nvPr/>
        </p:nvSpPr>
        <p:spPr>
          <a:xfrm>
            <a:off x="124735" y="635663"/>
            <a:ext cx="6758897" cy="461665"/>
          </a:xfrm>
          <a:prstGeom prst="rect">
            <a:avLst/>
          </a:prstGeom>
        </p:spPr>
        <p:txBody>
          <a:bodyPr wrap="square">
            <a:spAutoFit/>
          </a:bodyPr>
          <a:lstStyle/>
          <a:p>
            <a:r>
              <a:rPr lang="pt-BR" sz="1200" dirty="0">
                <a:solidFill>
                  <a:srgbClr val="434343"/>
                </a:solidFill>
                <a:latin typeface="Open Sans" panose="020B0604020202020204"/>
              </a:rPr>
              <a:t>Tem o objetivo de utilizar os parâmetros de uma rede complexa </a:t>
            </a:r>
            <a:r>
              <a:rPr lang="pt-BR" sz="1200" dirty="0" err="1">
                <a:solidFill>
                  <a:srgbClr val="434343"/>
                </a:solidFill>
                <a:latin typeface="Open Sans" panose="020B0604020202020204"/>
              </a:rPr>
              <a:t>pré</a:t>
            </a:r>
            <a:r>
              <a:rPr lang="pt-BR" sz="1200" dirty="0">
                <a:solidFill>
                  <a:srgbClr val="434343"/>
                </a:solidFill>
                <a:latin typeface="Open Sans" panose="020B0604020202020204"/>
              </a:rPr>
              <a:t>-treinada para condicionar uma rede melhorada e muito mais generalista.</a:t>
            </a:r>
          </a:p>
        </p:txBody>
      </p:sp>
      <p:sp>
        <p:nvSpPr>
          <p:cNvPr id="3" name="Retângulo 2">
            <a:extLst>
              <a:ext uri="{FF2B5EF4-FFF2-40B4-BE49-F238E27FC236}">
                <a16:creationId xmlns:a16="http://schemas.microsoft.com/office/drawing/2014/main" id="{F6EC44CE-DCEF-4E56-A036-E963AC3A4E7B}"/>
              </a:ext>
            </a:extLst>
          </p:cNvPr>
          <p:cNvSpPr/>
          <p:nvPr/>
        </p:nvSpPr>
        <p:spPr>
          <a:xfrm>
            <a:off x="4683296" y="4981844"/>
            <a:ext cx="1663820" cy="1015663"/>
          </a:xfrm>
          <a:prstGeom prst="rect">
            <a:avLst/>
          </a:prstGeom>
        </p:spPr>
        <p:txBody>
          <a:bodyPr wrap="square">
            <a:spAutoFit/>
          </a:bodyPr>
          <a:lstStyle/>
          <a:p>
            <a:pPr algn="just"/>
            <a:r>
              <a:rPr lang="pt-BR" sz="1200" b="1" dirty="0">
                <a:solidFill>
                  <a:srgbClr val="434343"/>
                </a:solidFill>
                <a:latin typeface="Open Sans" panose="020B0604020202020204"/>
              </a:rPr>
              <a:t>Modelos usados:</a:t>
            </a:r>
            <a:endParaRPr lang="pt-BR" sz="1200" dirty="0">
              <a:solidFill>
                <a:srgbClr val="434343"/>
              </a:solidFill>
              <a:latin typeface="Open Sans" panose="020B0604020202020204"/>
            </a:endParaRPr>
          </a:p>
          <a:p>
            <a:pPr marL="171450" indent="-171450" algn="just">
              <a:buFont typeface="Arial" panose="020B0604020202020204" pitchFamily="34" charset="0"/>
              <a:buChar char="•"/>
            </a:pPr>
            <a:r>
              <a:rPr lang="pt-BR" sz="1200" dirty="0">
                <a:solidFill>
                  <a:srgbClr val="434343"/>
                </a:solidFill>
                <a:latin typeface="Open Sans" panose="020B0604020202020204"/>
              </a:rPr>
              <a:t>MobileNetV2 </a:t>
            </a:r>
          </a:p>
          <a:p>
            <a:pPr marL="171450" indent="-171450" algn="just">
              <a:buFont typeface="Arial" panose="020B0604020202020204" pitchFamily="34" charset="0"/>
              <a:buChar char="•"/>
            </a:pPr>
            <a:r>
              <a:rPr lang="pt-BR" sz="1200" dirty="0">
                <a:solidFill>
                  <a:srgbClr val="434343"/>
                </a:solidFill>
                <a:latin typeface="Open Sans" panose="020B0604020202020204"/>
              </a:rPr>
              <a:t>ResNet152V2</a:t>
            </a:r>
          </a:p>
          <a:p>
            <a:pPr marL="171450" indent="-171450" algn="just">
              <a:buFont typeface="Arial" panose="020B0604020202020204" pitchFamily="34" charset="0"/>
              <a:buChar char="•"/>
            </a:pPr>
            <a:r>
              <a:rPr lang="pt-BR" sz="1200" dirty="0">
                <a:solidFill>
                  <a:srgbClr val="434343"/>
                </a:solidFill>
                <a:latin typeface="Open Sans" panose="020B0604020202020204"/>
              </a:rPr>
              <a:t>ResNet50V2</a:t>
            </a:r>
          </a:p>
          <a:p>
            <a:pPr marL="171450" indent="-171450" algn="just">
              <a:buFont typeface="Arial" panose="020B0604020202020204" pitchFamily="34" charset="0"/>
              <a:buChar char="•"/>
            </a:pPr>
            <a:r>
              <a:rPr lang="pt-BR" sz="1200" dirty="0" err="1">
                <a:solidFill>
                  <a:srgbClr val="434343"/>
                </a:solidFill>
                <a:latin typeface="Open Sans" panose="020B0604020202020204"/>
              </a:rPr>
              <a:t>Xception</a:t>
            </a:r>
            <a:endParaRPr lang="pt-BR" sz="1400" dirty="0">
              <a:solidFill>
                <a:srgbClr val="434343"/>
              </a:solidFill>
              <a:latin typeface="Open Sans" panose="020B0604020202020204"/>
            </a:endParaRPr>
          </a:p>
        </p:txBody>
      </p:sp>
      <p:pic>
        <p:nvPicPr>
          <p:cNvPr id="5" name="Imagem 4">
            <a:extLst>
              <a:ext uri="{FF2B5EF4-FFF2-40B4-BE49-F238E27FC236}">
                <a16:creationId xmlns:a16="http://schemas.microsoft.com/office/drawing/2014/main" id="{B02380A2-6E90-4EAA-BDA0-B957624C36C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46838" y="1355505"/>
            <a:ext cx="6129578" cy="3244044"/>
          </a:xfrm>
          <a:prstGeom prst="rect">
            <a:avLst/>
          </a:prstGeom>
        </p:spPr>
      </p:pic>
      <p:sp>
        <p:nvSpPr>
          <p:cNvPr id="2" name="CaixaDeTexto 1">
            <a:extLst>
              <a:ext uri="{FF2B5EF4-FFF2-40B4-BE49-F238E27FC236}">
                <a16:creationId xmlns:a16="http://schemas.microsoft.com/office/drawing/2014/main" id="{529FE3E1-70A5-4207-B062-2F192001B0C3}"/>
              </a:ext>
            </a:extLst>
          </p:cNvPr>
          <p:cNvSpPr txBox="1"/>
          <p:nvPr/>
        </p:nvSpPr>
        <p:spPr>
          <a:xfrm>
            <a:off x="7189672" y="336911"/>
            <a:ext cx="4193946" cy="4247317"/>
          </a:xfrm>
          <a:prstGeom prst="rect">
            <a:avLst/>
          </a:prstGeom>
          <a:noFill/>
        </p:spPr>
        <p:txBody>
          <a:bodyPr wrap="square" rtlCol="0">
            <a:spAutoFit/>
          </a:bodyPr>
          <a:lstStyle/>
          <a:p>
            <a:r>
              <a:rPr lang="pt-BR" sz="1400" dirty="0">
                <a:latin typeface="Open Sans" panose="020B0604020202020204"/>
              </a:rPr>
              <a:t>A história do projeto de rede neural </a:t>
            </a:r>
            <a:r>
              <a:rPr lang="pt-BR" sz="1400" dirty="0" err="1">
                <a:latin typeface="Open Sans" panose="020B0604020202020204"/>
              </a:rPr>
              <a:t>convolucional</a:t>
            </a:r>
            <a:r>
              <a:rPr lang="pt-BR" sz="1400" dirty="0">
                <a:latin typeface="Open Sans" panose="020B0604020202020204"/>
              </a:rPr>
              <a:t> começou com modelos do estilo </a:t>
            </a:r>
            <a:r>
              <a:rPr lang="pt-BR" sz="1400" dirty="0" err="1">
                <a:latin typeface="Open Sans" panose="020B0604020202020204"/>
              </a:rPr>
              <a:t>LeNet</a:t>
            </a:r>
            <a:r>
              <a:rPr lang="pt-BR" sz="1400" dirty="0">
                <a:latin typeface="Open Sans" panose="020B0604020202020204"/>
              </a:rPr>
              <a:t> (1995), que eram pilhas simples de convoluções para extração de características e operações de Max </a:t>
            </a:r>
            <a:r>
              <a:rPr lang="pt-BR" sz="1400" dirty="0" err="1">
                <a:latin typeface="Open Sans" panose="020B0604020202020204"/>
              </a:rPr>
              <a:t>pooling</a:t>
            </a:r>
            <a:r>
              <a:rPr lang="pt-BR" sz="1400" dirty="0">
                <a:latin typeface="Open Sans" panose="020B0604020202020204"/>
              </a:rPr>
              <a:t> para </a:t>
            </a:r>
            <a:r>
              <a:rPr lang="pt-BR" sz="1400" dirty="0" err="1">
                <a:latin typeface="Open Sans" panose="020B0604020202020204"/>
              </a:rPr>
              <a:t>subamostragem</a:t>
            </a:r>
            <a:r>
              <a:rPr lang="pt-BR" sz="1400" dirty="0">
                <a:latin typeface="Open Sans" panose="020B0604020202020204"/>
              </a:rPr>
              <a:t> espacial.</a:t>
            </a:r>
          </a:p>
          <a:p>
            <a:r>
              <a:rPr lang="pt-BR" sz="1400" dirty="0">
                <a:latin typeface="Open Sans" panose="020B0604020202020204"/>
              </a:rPr>
              <a:t>As redes neurais </a:t>
            </a:r>
            <a:r>
              <a:rPr lang="pt-BR" sz="1400" dirty="0" err="1">
                <a:latin typeface="Open Sans" panose="020B0604020202020204"/>
              </a:rPr>
              <a:t>convolucionais</a:t>
            </a:r>
            <a:r>
              <a:rPr lang="pt-BR" sz="1400" dirty="0">
                <a:latin typeface="Open Sans" panose="020B0604020202020204"/>
              </a:rPr>
              <a:t> se tornaram onipresentes na visão computacional desde que </a:t>
            </a:r>
            <a:r>
              <a:rPr lang="pt-BR" sz="1400" dirty="0" err="1">
                <a:latin typeface="Open Sans" panose="020B0604020202020204"/>
              </a:rPr>
              <a:t>AlexNet</a:t>
            </a:r>
            <a:r>
              <a:rPr lang="pt-BR" sz="1400" dirty="0">
                <a:latin typeface="Open Sans" panose="020B0604020202020204"/>
              </a:rPr>
              <a:t> popularizou as redes neurais </a:t>
            </a:r>
            <a:r>
              <a:rPr lang="pt-BR" sz="1400" dirty="0" err="1">
                <a:latin typeface="Open Sans" panose="020B0604020202020204"/>
              </a:rPr>
              <a:t>convolucionais</a:t>
            </a:r>
            <a:r>
              <a:rPr lang="pt-BR" sz="1400" dirty="0">
                <a:latin typeface="Open Sans" panose="020B0604020202020204"/>
              </a:rPr>
              <a:t> profundas ao vencer o </a:t>
            </a:r>
            <a:r>
              <a:rPr lang="pt-BR" sz="1400" dirty="0" err="1">
                <a:latin typeface="Open Sans" panose="020B0604020202020204"/>
              </a:rPr>
              <a:t>ImageNet</a:t>
            </a:r>
            <a:r>
              <a:rPr lang="pt-BR" sz="1400" dirty="0">
                <a:latin typeface="Open Sans" panose="020B0604020202020204"/>
              </a:rPr>
              <a:t> </a:t>
            </a:r>
            <a:r>
              <a:rPr lang="pt-BR" sz="1400" dirty="0" err="1">
                <a:latin typeface="Open Sans" panose="020B0604020202020204"/>
              </a:rPr>
              <a:t>Challenge</a:t>
            </a:r>
            <a:r>
              <a:rPr lang="pt-BR" sz="1400" dirty="0">
                <a:latin typeface="Open Sans" panose="020B0604020202020204"/>
              </a:rPr>
              <a:t>: ILSVRC 2012. Onde as operações de convolução eram repetidas várias vezes entre as operações de Max </a:t>
            </a:r>
            <a:r>
              <a:rPr lang="pt-BR" sz="1400" dirty="0" err="1">
                <a:latin typeface="Open Sans" panose="020B0604020202020204"/>
              </a:rPr>
              <a:t>Pooling</a:t>
            </a:r>
            <a:r>
              <a:rPr lang="pt-BR" sz="1400" dirty="0">
                <a:latin typeface="Open Sans" panose="020B0604020202020204"/>
              </a:rPr>
              <a:t>, permitindo que a rede aprendesse recursos mais ricos em cada escala espacial.</a:t>
            </a:r>
          </a:p>
          <a:p>
            <a:r>
              <a:rPr lang="pt-BR" sz="1400" dirty="0">
                <a:latin typeface="Open Sans" panose="020B0604020202020204"/>
              </a:rPr>
              <a:t>Desde então a tendência geral tem sido fazer redes mais profundas e complicadas para alcançar maior precisão. </a:t>
            </a:r>
          </a:p>
          <a:p>
            <a:endParaRPr lang="pt-BR" sz="1400" dirty="0">
              <a:latin typeface="Open Sans" panose="020B0604020202020204"/>
            </a:endParaRPr>
          </a:p>
          <a:p>
            <a:endParaRPr lang="pt-BR" dirty="0"/>
          </a:p>
        </p:txBody>
      </p:sp>
      <p:pic>
        <p:nvPicPr>
          <p:cNvPr id="6" name="Imagem 5" descr="Diagrama&#10;&#10;Descrição gerada automaticamente">
            <a:extLst>
              <a:ext uri="{FF2B5EF4-FFF2-40B4-BE49-F238E27FC236}">
                <a16:creationId xmlns:a16="http://schemas.microsoft.com/office/drawing/2014/main" id="{4E5FE752-DD95-4D4E-8468-4E72EB8B21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744" y="4982139"/>
            <a:ext cx="4265192" cy="1252290"/>
          </a:xfrm>
          <a:prstGeom prst="rect">
            <a:avLst/>
          </a:prstGeom>
        </p:spPr>
      </p:pic>
    </p:spTree>
    <p:extLst>
      <p:ext uri="{BB962C8B-B14F-4D97-AF65-F5344CB8AC3E}">
        <p14:creationId xmlns:p14="http://schemas.microsoft.com/office/powerpoint/2010/main" val="2715339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Agrupar 16">
            <a:extLst>
              <a:ext uri="{FF2B5EF4-FFF2-40B4-BE49-F238E27FC236}">
                <a16:creationId xmlns:a16="http://schemas.microsoft.com/office/drawing/2014/main" id="{51AF4F0B-AAF3-4FD4-A114-367BEE005CE8}"/>
              </a:ext>
            </a:extLst>
          </p:cNvPr>
          <p:cNvGrpSpPr/>
          <p:nvPr/>
        </p:nvGrpSpPr>
        <p:grpSpPr>
          <a:xfrm>
            <a:off x="5781016" y="379620"/>
            <a:ext cx="6410984" cy="5225896"/>
            <a:chOff x="8497038" y="155404"/>
            <a:chExt cx="2827606" cy="2308431"/>
          </a:xfrm>
        </p:grpSpPr>
        <p:sp>
          <p:nvSpPr>
            <p:cNvPr id="18" name="Retângulo 17">
              <a:extLst>
                <a:ext uri="{FF2B5EF4-FFF2-40B4-BE49-F238E27FC236}">
                  <a16:creationId xmlns:a16="http://schemas.microsoft.com/office/drawing/2014/main" id="{523A0A69-D0C4-49B3-BB8C-5D9F268E88D7}"/>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Open Sans" panose="020B0604020202020204"/>
                <a:ea typeface="+mn-ea"/>
                <a:cs typeface="+mn-cs"/>
              </a:endParaRPr>
            </a:p>
          </p:txBody>
        </p:sp>
        <p:pic>
          <p:nvPicPr>
            <p:cNvPr id="19" name="Google Shape;62;p13">
              <a:extLst>
                <a:ext uri="{FF2B5EF4-FFF2-40B4-BE49-F238E27FC236}">
                  <a16:creationId xmlns:a16="http://schemas.microsoft.com/office/drawing/2014/main" id="{667C88F5-6586-45F4-AAC1-EE98FDE6F88B}"/>
                </a:ext>
              </a:extLst>
            </p:cNvPr>
            <p:cNvPicPr preferRelativeResize="0"/>
            <p:nvPr/>
          </p:nvPicPr>
          <p:blipFill>
            <a:blip r:embed="rId2">
              <a:alphaModFix/>
            </a:blip>
            <a:stretch>
              <a:fillRect/>
            </a:stretch>
          </p:blipFill>
          <p:spPr>
            <a:xfrm flipH="1">
              <a:off x="10275555" y="193016"/>
              <a:ext cx="1028361" cy="2228017"/>
            </a:xfrm>
            <a:prstGeom prst="rect">
              <a:avLst/>
            </a:prstGeom>
            <a:noFill/>
            <a:ln>
              <a:noFill/>
            </a:ln>
          </p:spPr>
        </p:pic>
      </p:gr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119A2CB7-B11C-4B81-8A8A-CC1F0A49AC96}"/>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pt-BR" dirty="0" err="1">
                <a:solidFill>
                  <a:srgbClr val="434343"/>
                </a:solidFill>
                <a:latin typeface="Open Sans" panose="020B0604020202020204"/>
              </a:rPr>
              <a:t>MobileNet</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sp>
        <p:nvSpPr>
          <p:cNvPr id="13" name="Retângulo 12">
            <a:extLst>
              <a:ext uri="{FF2B5EF4-FFF2-40B4-BE49-F238E27FC236}">
                <a16:creationId xmlns:a16="http://schemas.microsoft.com/office/drawing/2014/main" id="{35F47299-7615-4100-B6B3-DD08E74F009D}"/>
              </a:ext>
            </a:extLst>
          </p:cNvPr>
          <p:cNvSpPr/>
          <p:nvPr/>
        </p:nvSpPr>
        <p:spPr>
          <a:xfrm>
            <a:off x="83544" y="827404"/>
            <a:ext cx="5421016" cy="954107"/>
          </a:xfrm>
          <a:prstGeom prst="rect">
            <a:avLst/>
          </a:prstGeom>
        </p:spPr>
        <p:txBody>
          <a:bodyPr wrap="square">
            <a:spAutoFit/>
          </a:bodyPr>
          <a:lstStyle/>
          <a:p>
            <a:r>
              <a:rPr lang="pt-BR" sz="1400" dirty="0">
                <a:solidFill>
                  <a:srgbClr val="434343"/>
                </a:solidFill>
                <a:latin typeface="Open Sans" panose="020B0604020202020204"/>
              </a:rPr>
              <a:t>O </a:t>
            </a:r>
            <a:r>
              <a:rPr lang="pt-BR" sz="1400" dirty="0" err="1">
                <a:solidFill>
                  <a:srgbClr val="434343"/>
                </a:solidFill>
                <a:latin typeface="Open Sans" panose="020B0604020202020204"/>
              </a:rPr>
              <a:t>MobileNets</a:t>
            </a:r>
            <a:r>
              <a:rPr lang="pt-BR" sz="1400" dirty="0">
                <a:solidFill>
                  <a:srgbClr val="434343"/>
                </a:solidFill>
                <a:latin typeface="Open Sans" panose="020B0604020202020204"/>
              </a:rPr>
              <a:t> se concentra principalmente na otimização da latência, mas também produz pequenas redes. Muitos artigos em redes pequenas focam apenas no tamanho, mas não consideram a velocidade. (Google 2017)</a:t>
            </a:r>
          </a:p>
        </p:txBody>
      </p:sp>
      <p:pic>
        <p:nvPicPr>
          <p:cNvPr id="5" name="Imagem 4">
            <a:extLst>
              <a:ext uri="{FF2B5EF4-FFF2-40B4-BE49-F238E27FC236}">
                <a16:creationId xmlns:a16="http://schemas.microsoft.com/office/drawing/2014/main" id="{B02380A2-6E90-4EAA-BDA0-B957624C36C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4688" y="1976329"/>
            <a:ext cx="5576093" cy="3025747"/>
          </a:xfrm>
          <a:prstGeom prst="rect">
            <a:avLst/>
          </a:prstGeom>
        </p:spPr>
      </p:pic>
      <p:sp>
        <p:nvSpPr>
          <p:cNvPr id="2" name="CaixaDeTexto 1">
            <a:extLst>
              <a:ext uri="{FF2B5EF4-FFF2-40B4-BE49-F238E27FC236}">
                <a16:creationId xmlns:a16="http://schemas.microsoft.com/office/drawing/2014/main" id="{5C3FB541-9B3B-4860-8729-250DAD9E55A0}"/>
              </a:ext>
            </a:extLst>
          </p:cNvPr>
          <p:cNvSpPr txBox="1"/>
          <p:nvPr/>
        </p:nvSpPr>
        <p:spPr>
          <a:xfrm>
            <a:off x="5987882" y="619135"/>
            <a:ext cx="5696013" cy="5155257"/>
          </a:xfrm>
          <a:prstGeom prst="rect">
            <a:avLst/>
          </a:prstGeom>
          <a:noFill/>
        </p:spPr>
        <p:txBody>
          <a:bodyPr wrap="square" rtlCol="0">
            <a:spAutoFit/>
          </a:bodyPr>
          <a:lstStyle/>
          <a:p>
            <a:pPr algn="just">
              <a:lnSpc>
                <a:spcPct val="150000"/>
              </a:lnSpc>
            </a:pPr>
            <a:r>
              <a:rPr lang="pt-BR" sz="1400" dirty="0">
                <a:latin typeface="Open Sans" panose="020B0604020202020204"/>
              </a:rPr>
              <a:t>Os avanços para melhorar a precisão das redes CNN, não estão necessariamente tornando as redes mais eficientes em relação a tamanho e velocidade. Em muitas aplicações do mundo real, como robótica, carro autônomo e realidade aumentada, as tarefas de reconhecimento precisam ser realizadas em tempo hábil em uma plataforma limitada computacionalmente.</a:t>
            </a:r>
          </a:p>
          <a:p>
            <a:pPr algn="just">
              <a:lnSpc>
                <a:spcPct val="150000"/>
              </a:lnSpc>
            </a:pPr>
            <a:r>
              <a:rPr lang="pt-BR" sz="1400" dirty="0">
                <a:latin typeface="Open Sans" panose="020B0604020202020204"/>
              </a:rPr>
              <a:t>Com esse proposito que as </a:t>
            </a:r>
            <a:r>
              <a:rPr lang="pt-BR" sz="1400" dirty="0" err="1">
                <a:latin typeface="Open Sans" panose="020B0604020202020204"/>
              </a:rPr>
              <a:t>MobileNets</a:t>
            </a:r>
            <a:r>
              <a:rPr lang="pt-BR" sz="1400" dirty="0">
                <a:latin typeface="Open Sans" panose="020B0604020202020204"/>
              </a:rPr>
              <a:t> foram criadas, o </a:t>
            </a:r>
            <a:r>
              <a:rPr lang="pt-BR" sz="1400" dirty="0" err="1">
                <a:latin typeface="Open Sans" panose="020B0604020202020204"/>
              </a:rPr>
              <a:t>MobileNet</a:t>
            </a:r>
            <a:r>
              <a:rPr lang="pt-BR" sz="1400" dirty="0">
                <a:latin typeface="Open Sans" panose="020B0604020202020204"/>
              </a:rPr>
              <a:t> tem 28 camadas.</a:t>
            </a:r>
          </a:p>
          <a:p>
            <a:pPr algn="just">
              <a:lnSpc>
                <a:spcPct val="150000"/>
              </a:lnSpc>
            </a:pPr>
            <a:r>
              <a:rPr lang="pt-BR" sz="1400" dirty="0">
                <a:latin typeface="Open Sans" panose="020B0604020202020204"/>
              </a:rPr>
              <a:t>Os modelos </a:t>
            </a:r>
            <a:r>
              <a:rPr lang="pt-BR" sz="1400" dirty="0" err="1">
                <a:latin typeface="Open Sans" panose="020B0604020202020204"/>
              </a:rPr>
              <a:t>MobileNet</a:t>
            </a:r>
            <a:r>
              <a:rPr lang="pt-BR" sz="1400" dirty="0">
                <a:latin typeface="Open Sans" panose="020B0604020202020204"/>
              </a:rPr>
              <a:t> foram treinados no </a:t>
            </a:r>
            <a:r>
              <a:rPr lang="pt-BR" sz="1400" dirty="0" err="1">
                <a:latin typeface="Open Sans" panose="020B0604020202020204"/>
              </a:rPr>
              <a:t>TensorFlow</a:t>
            </a:r>
            <a:r>
              <a:rPr lang="pt-BR" sz="1400" dirty="0">
                <a:latin typeface="Open Sans" panose="020B0604020202020204"/>
              </a:rPr>
              <a:t> usando o otimizador </a:t>
            </a:r>
            <a:r>
              <a:rPr lang="pt-BR" sz="1400" dirty="0" err="1">
                <a:latin typeface="Open Sans" panose="020B0604020202020204"/>
              </a:rPr>
              <a:t>RMSprop</a:t>
            </a:r>
            <a:r>
              <a:rPr lang="pt-BR" sz="1400" dirty="0">
                <a:latin typeface="Open Sans" panose="020B0604020202020204"/>
              </a:rPr>
              <a:t> , desenvolvido com uma técnica estocástica para aprendizagem em minilote, com gradiente descendente assíncrono semelhante ao </a:t>
            </a:r>
            <a:r>
              <a:rPr lang="pt-BR" sz="1400" dirty="0" err="1">
                <a:latin typeface="Open Sans" panose="020B0604020202020204"/>
              </a:rPr>
              <a:t>Inception</a:t>
            </a:r>
            <a:r>
              <a:rPr lang="pt-BR" sz="1400" dirty="0">
                <a:latin typeface="Open Sans" panose="020B0604020202020204"/>
              </a:rPr>
              <a:t> V3. </a:t>
            </a:r>
          </a:p>
          <a:p>
            <a:pPr algn="just">
              <a:lnSpc>
                <a:spcPct val="150000"/>
              </a:lnSpc>
            </a:pPr>
            <a:r>
              <a:rPr lang="pt-BR" sz="1400" dirty="0">
                <a:latin typeface="Open Sans" panose="020B0604020202020204"/>
              </a:rPr>
              <a:t>No entanto, ao contrário de treinar modelos grandes, foi usado menos técnicas de regularização e aumento de dados porque os modelos pequenos têm menos problemas com </a:t>
            </a:r>
            <a:r>
              <a:rPr lang="pt-BR" sz="1400" dirty="0" err="1">
                <a:latin typeface="Open Sans" panose="020B0604020202020204"/>
              </a:rPr>
              <a:t>overfitting</a:t>
            </a:r>
            <a:r>
              <a:rPr lang="pt-BR" sz="1400" dirty="0">
                <a:latin typeface="Open Sans" panose="020B0604020202020204"/>
              </a:rPr>
              <a:t>.</a:t>
            </a:r>
            <a:endParaRPr lang="en-US" sz="1400" dirty="0">
              <a:latin typeface="Open Sans" panose="020B0604020202020204"/>
            </a:endParaRPr>
          </a:p>
          <a:p>
            <a:endParaRPr lang="pt-BR" sz="1400" dirty="0">
              <a:latin typeface="Open Sans" panose="020B0604020202020204"/>
            </a:endParaRPr>
          </a:p>
        </p:txBody>
      </p:sp>
      <p:sp>
        <p:nvSpPr>
          <p:cNvPr id="4" name="CaixaDeTexto 3">
            <a:extLst>
              <a:ext uri="{FF2B5EF4-FFF2-40B4-BE49-F238E27FC236}">
                <a16:creationId xmlns:a16="http://schemas.microsoft.com/office/drawing/2014/main" id="{B4D6006C-181D-497A-94CF-2DF540C84298}"/>
              </a:ext>
            </a:extLst>
          </p:cNvPr>
          <p:cNvSpPr txBox="1"/>
          <p:nvPr/>
        </p:nvSpPr>
        <p:spPr>
          <a:xfrm>
            <a:off x="66024" y="5748797"/>
            <a:ext cx="4661276" cy="276999"/>
          </a:xfrm>
          <a:prstGeom prst="rect">
            <a:avLst/>
          </a:prstGeom>
          <a:noFill/>
        </p:spPr>
        <p:txBody>
          <a:bodyPr wrap="none" rtlCol="0">
            <a:spAutoFit/>
          </a:bodyPr>
          <a:lstStyle/>
          <a:p>
            <a:r>
              <a:rPr lang="pt-BR" sz="1200" dirty="0">
                <a:latin typeface="Open Sans" panose="020B0604020202020204"/>
              </a:rPr>
              <a:t>https://deepai.org/machine-learning-glossary-and-terms/rmsprop</a:t>
            </a:r>
          </a:p>
        </p:txBody>
      </p:sp>
      <p:sp>
        <p:nvSpPr>
          <p:cNvPr id="6" name="CaixaDeTexto 5">
            <a:extLst>
              <a:ext uri="{FF2B5EF4-FFF2-40B4-BE49-F238E27FC236}">
                <a16:creationId xmlns:a16="http://schemas.microsoft.com/office/drawing/2014/main" id="{16094004-1FDF-4AF8-BFAD-DF0BD14C9C54}"/>
              </a:ext>
            </a:extLst>
          </p:cNvPr>
          <p:cNvSpPr txBox="1"/>
          <p:nvPr/>
        </p:nvSpPr>
        <p:spPr>
          <a:xfrm>
            <a:off x="44688" y="5262519"/>
            <a:ext cx="4661276" cy="461665"/>
          </a:xfrm>
          <a:prstGeom prst="rect">
            <a:avLst/>
          </a:prstGeom>
          <a:noFill/>
        </p:spPr>
        <p:txBody>
          <a:bodyPr wrap="square" rtlCol="0">
            <a:spAutoFit/>
          </a:bodyPr>
          <a:lstStyle/>
          <a:p>
            <a:pPr algn="just"/>
            <a:r>
              <a:rPr lang="pt-BR" sz="1200" dirty="0" err="1">
                <a:latin typeface="Open Sans" panose="020B0604020202020204"/>
              </a:rPr>
              <a:t>MobileNets</a:t>
            </a:r>
            <a:r>
              <a:rPr lang="pt-BR" sz="1200" dirty="0">
                <a:latin typeface="Open Sans" panose="020B0604020202020204"/>
              </a:rPr>
              <a:t>: </a:t>
            </a:r>
            <a:r>
              <a:rPr lang="pt-BR" sz="1200" dirty="0" err="1">
                <a:latin typeface="Open Sans" panose="020B0604020202020204"/>
              </a:rPr>
              <a:t>Efficient</a:t>
            </a:r>
            <a:r>
              <a:rPr lang="pt-BR" sz="1200" dirty="0">
                <a:latin typeface="Open Sans" panose="020B0604020202020204"/>
              </a:rPr>
              <a:t> </a:t>
            </a:r>
            <a:r>
              <a:rPr lang="pt-BR" sz="1200" dirty="0" err="1">
                <a:latin typeface="Open Sans" panose="020B0604020202020204"/>
              </a:rPr>
              <a:t>Convolutional</a:t>
            </a:r>
            <a:r>
              <a:rPr lang="pt-BR" sz="1200" dirty="0">
                <a:latin typeface="Open Sans" panose="020B0604020202020204"/>
              </a:rPr>
              <a:t> Neural Networks for Mobile Vision </a:t>
            </a:r>
            <a:r>
              <a:rPr lang="pt-BR" sz="1200" dirty="0" err="1">
                <a:latin typeface="Open Sans" panose="020B0604020202020204"/>
              </a:rPr>
              <a:t>Applications</a:t>
            </a:r>
            <a:r>
              <a:rPr lang="pt-BR" sz="1200" dirty="0">
                <a:latin typeface="Open Sans" panose="020B0604020202020204"/>
              </a:rPr>
              <a:t>  https://arxiv.org/pdf/1704.04861.pdf</a:t>
            </a:r>
          </a:p>
        </p:txBody>
      </p:sp>
      <p:sp>
        <p:nvSpPr>
          <p:cNvPr id="7" name="CaixaDeTexto 6">
            <a:extLst>
              <a:ext uri="{FF2B5EF4-FFF2-40B4-BE49-F238E27FC236}">
                <a16:creationId xmlns:a16="http://schemas.microsoft.com/office/drawing/2014/main" id="{BB534665-C365-4A21-854C-6B04DEBF5E0B}"/>
              </a:ext>
            </a:extLst>
          </p:cNvPr>
          <p:cNvSpPr txBox="1"/>
          <p:nvPr/>
        </p:nvSpPr>
        <p:spPr>
          <a:xfrm>
            <a:off x="57040" y="6083423"/>
            <a:ext cx="7458202" cy="276999"/>
          </a:xfrm>
          <a:prstGeom prst="rect">
            <a:avLst/>
          </a:prstGeom>
          <a:noFill/>
        </p:spPr>
        <p:txBody>
          <a:bodyPr wrap="square" rtlCol="0">
            <a:spAutoFit/>
          </a:bodyPr>
          <a:lstStyle/>
          <a:p>
            <a:r>
              <a:rPr lang="en-US" sz="1200" dirty="0">
                <a:latin typeface="Open Sans" panose="020B0604020202020204"/>
              </a:rPr>
              <a:t>MobileNetV2: Inverted Residuals and Linear Bottlenecks  </a:t>
            </a:r>
            <a:r>
              <a:rPr lang="pt-BR" sz="1200" dirty="0">
                <a:latin typeface="Open Sans" panose="020B0604020202020204"/>
              </a:rPr>
              <a:t>https://arxiv.org/pdf/1801.04381.pdf</a:t>
            </a:r>
          </a:p>
        </p:txBody>
      </p:sp>
    </p:spTree>
    <p:extLst>
      <p:ext uri="{BB962C8B-B14F-4D97-AF65-F5344CB8AC3E}">
        <p14:creationId xmlns:p14="http://schemas.microsoft.com/office/powerpoint/2010/main" val="31721588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Agrupar 16">
            <a:extLst>
              <a:ext uri="{FF2B5EF4-FFF2-40B4-BE49-F238E27FC236}">
                <a16:creationId xmlns:a16="http://schemas.microsoft.com/office/drawing/2014/main" id="{0C305CFC-0159-4E74-A0CD-8DC929EE60D8}"/>
              </a:ext>
            </a:extLst>
          </p:cNvPr>
          <p:cNvGrpSpPr/>
          <p:nvPr/>
        </p:nvGrpSpPr>
        <p:grpSpPr>
          <a:xfrm>
            <a:off x="6984736" y="379619"/>
            <a:ext cx="4595297" cy="5976729"/>
            <a:chOff x="8497038" y="155404"/>
            <a:chExt cx="2827606" cy="2308431"/>
          </a:xfrm>
        </p:grpSpPr>
        <p:sp>
          <p:nvSpPr>
            <p:cNvPr id="18" name="Retângulo 17">
              <a:extLst>
                <a:ext uri="{FF2B5EF4-FFF2-40B4-BE49-F238E27FC236}">
                  <a16:creationId xmlns:a16="http://schemas.microsoft.com/office/drawing/2014/main" id="{85E59A54-4E58-46EB-9C6E-FDA37AB1A215}"/>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Open Sans" panose="020B0604020202020204"/>
                <a:ea typeface="+mn-ea"/>
                <a:cs typeface="+mn-cs"/>
              </a:endParaRPr>
            </a:p>
          </p:txBody>
        </p:sp>
        <p:pic>
          <p:nvPicPr>
            <p:cNvPr id="19" name="Google Shape;62;p13">
              <a:extLst>
                <a:ext uri="{FF2B5EF4-FFF2-40B4-BE49-F238E27FC236}">
                  <a16:creationId xmlns:a16="http://schemas.microsoft.com/office/drawing/2014/main" id="{CD0A40BE-F4F5-4E9C-A020-6FC459C149E5}"/>
                </a:ext>
              </a:extLst>
            </p:cNvPr>
            <p:cNvPicPr preferRelativeResize="0"/>
            <p:nvPr/>
          </p:nvPicPr>
          <p:blipFill>
            <a:blip r:embed="rId2">
              <a:alphaModFix/>
            </a:blip>
            <a:stretch>
              <a:fillRect/>
            </a:stretch>
          </p:blipFill>
          <p:spPr>
            <a:xfrm flipH="1">
              <a:off x="10275555" y="193016"/>
              <a:ext cx="1028361" cy="2228017"/>
            </a:xfrm>
            <a:prstGeom prst="rect">
              <a:avLst/>
            </a:prstGeom>
            <a:noFill/>
            <a:ln>
              <a:noFill/>
            </a:ln>
          </p:spPr>
        </p:pic>
      </p:gr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119A2CB7-B11C-4B81-8A8A-CC1F0A49AC96}"/>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pt-BR" dirty="0" err="1">
                <a:solidFill>
                  <a:srgbClr val="434343"/>
                </a:solidFill>
                <a:latin typeface="Open Sans" panose="020B0604020202020204"/>
              </a:rPr>
              <a:t>ResNet</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sp>
        <p:nvSpPr>
          <p:cNvPr id="13" name="Retângulo 12">
            <a:extLst>
              <a:ext uri="{FF2B5EF4-FFF2-40B4-BE49-F238E27FC236}">
                <a16:creationId xmlns:a16="http://schemas.microsoft.com/office/drawing/2014/main" id="{35F47299-7615-4100-B6B3-DD08E74F009D}"/>
              </a:ext>
            </a:extLst>
          </p:cNvPr>
          <p:cNvSpPr/>
          <p:nvPr/>
        </p:nvSpPr>
        <p:spPr>
          <a:xfrm>
            <a:off x="-26793" y="695826"/>
            <a:ext cx="6758897" cy="461665"/>
          </a:xfrm>
          <a:prstGeom prst="rect">
            <a:avLst/>
          </a:prstGeom>
        </p:spPr>
        <p:txBody>
          <a:bodyPr wrap="square">
            <a:spAutoFit/>
          </a:bodyPr>
          <a:lstStyle/>
          <a:p>
            <a:r>
              <a:rPr lang="pt-BR" sz="1200" dirty="0">
                <a:solidFill>
                  <a:srgbClr val="434343"/>
                </a:solidFill>
                <a:latin typeface="Open Sans" panose="020B0604020202020204"/>
              </a:rPr>
              <a:t>Tem o objetivo de utilizar os parâmetros de uma rede complexa </a:t>
            </a:r>
            <a:r>
              <a:rPr lang="pt-BR" sz="1200" dirty="0" err="1">
                <a:solidFill>
                  <a:srgbClr val="434343"/>
                </a:solidFill>
                <a:latin typeface="Open Sans" panose="020B0604020202020204"/>
              </a:rPr>
              <a:t>pré</a:t>
            </a:r>
            <a:r>
              <a:rPr lang="pt-BR" sz="1200" dirty="0">
                <a:solidFill>
                  <a:srgbClr val="434343"/>
                </a:solidFill>
                <a:latin typeface="Open Sans" panose="020B0604020202020204"/>
              </a:rPr>
              <a:t>-treinada para condicionar uma rede melhorada e muito mais generalista.</a:t>
            </a:r>
          </a:p>
        </p:txBody>
      </p:sp>
      <p:sp>
        <p:nvSpPr>
          <p:cNvPr id="3" name="Retângulo 2">
            <a:extLst>
              <a:ext uri="{FF2B5EF4-FFF2-40B4-BE49-F238E27FC236}">
                <a16:creationId xmlns:a16="http://schemas.microsoft.com/office/drawing/2014/main" id="{F6EC44CE-DCEF-4E56-A036-E963AC3A4E7B}"/>
              </a:ext>
            </a:extLst>
          </p:cNvPr>
          <p:cNvSpPr/>
          <p:nvPr/>
        </p:nvSpPr>
        <p:spPr>
          <a:xfrm>
            <a:off x="7112068" y="419377"/>
            <a:ext cx="4004180" cy="4185761"/>
          </a:xfrm>
          <a:prstGeom prst="rect">
            <a:avLst/>
          </a:prstGeom>
        </p:spPr>
        <p:txBody>
          <a:bodyPr wrap="square">
            <a:spAutoFit/>
          </a:bodyPr>
          <a:lstStyle/>
          <a:p>
            <a:pPr algn="just"/>
            <a:r>
              <a:rPr lang="pt-BR" sz="1400" dirty="0">
                <a:latin typeface="Open Sans" panose="020B0604020202020204"/>
              </a:rPr>
              <a:t>Redes residuais profundas surgiram como uma família de arquiteturas extremamente profundas, mostrando uma precisão atraente e bons comportamentos de convergência.</a:t>
            </a:r>
          </a:p>
          <a:p>
            <a:pPr algn="just"/>
            <a:r>
              <a:rPr lang="pt-BR" sz="1400" dirty="0" err="1">
                <a:latin typeface="Open Sans" panose="020B0604020202020204"/>
              </a:rPr>
              <a:t>ResNets</a:t>
            </a:r>
            <a:r>
              <a:rPr lang="pt-BR" sz="1400" dirty="0">
                <a:latin typeface="Open Sans" panose="020B0604020202020204"/>
              </a:rPr>
              <a:t> com mais de 100 camadas de profundidade têm mostrado precisão de ponta para várias tarefas de reconhecimento desafiadoras em competições </a:t>
            </a:r>
            <a:r>
              <a:rPr lang="pt-BR" sz="1400" dirty="0" err="1">
                <a:latin typeface="Open Sans" panose="020B0604020202020204"/>
              </a:rPr>
              <a:t>ImageNet</a:t>
            </a:r>
            <a:r>
              <a:rPr lang="pt-BR" sz="1400" dirty="0">
                <a:latin typeface="Open Sans" panose="020B0604020202020204"/>
              </a:rPr>
              <a:t> e MS COCO.</a:t>
            </a:r>
          </a:p>
          <a:p>
            <a:pPr algn="just"/>
            <a:r>
              <a:rPr lang="pt-BR" sz="1400" dirty="0">
                <a:latin typeface="Open Sans" panose="020B0604020202020204"/>
              </a:rPr>
              <a:t>A rede residual profunda é uma Feed </a:t>
            </a:r>
            <a:r>
              <a:rPr lang="pt-BR" sz="1400" dirty="0" err="1">
                <a:latin typeface="Open Sans" panose="020B0604020202020204"/>
              </a:rPr>
              <a:t>Forward</a:t>
            </a:r>
            <a:r>
              <a:rPr lang="pt-BR" sz="1400" dirty="0">
                <a:latin typeface="Open Sans" panose="020B0604020202020204"/>
              </a:rPr>
              <a:t> Network (FFN) com muitas camadas, e que possui conexões extras ligando camadas não subsequentes. Dessa forma, as camadas mais profundas não recebem somente a informação da camada imediatamente anterior, mas também de outras camadas anteriores. Por causa dessa estrutura, as </a:t>
            </a:r>
            <a:r>
              <a:rPr lang="pt-BR" sz="1400" dirty="0" err="1">
                <a:latin typeface="Open Sans" panose="020B0604020202020204"/>
              </a:rPr>
              <a:t>DRNs</a:t>
            </a:r>
            <a:r>
              <a:rPr lang="pt-BR" sz="1400" dirty="0">
                <a:latin typeface="Open Sans" panose="020B0604020202020204"/>
              </a:rPr>
              <a:t> podem aprender padrões tendo até 150 camadas de profundidade.</a:t>
            </a:r>
          </a:p>
        </p:txBody>
      </p:sp>
      <p:pic>
        <p:nvPicPr>
          <p:cNvPr id="5" name="Imagem 4">
            <a:extLst>
              <a:ext uri="{FF2B5EF4-FFF2-40B4-BE49-F238E27FC236}">
                <a16:creationId xmlns:a16="http://schemas.microsoft.com/office/drawing/2014/main" id="{B02380A2-6E90-4EAA-BDA0-B957624C36C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37439" y="1619156"/>
            <a:ext cx="6090582" cy="1551374"/>
          </a:xfrm>
          <a:prstGeom prst="rect">
            <a:avLst/>
          </a:prstGeom>
        </p:spPr>
      </p:pic>
      <p:sp>
        <p:nvSpPr>
          <p:cNvPr id="12" name="CaixaDeTexto 11">
            <a:extLst>
              <a:ext uri="{FF2B5EF4-FFF2-40B4-BE49-F238E27FC236}">
                <a16:creationId xmlns:a16="http://schemas.microsoft.com/office/drawing/2014/main" id="{C8D52563-D188-4A19-B221-545A2E9E1712}"/>
              </a:ext>
            </a:extLst>
          </p:cNvPr>
          <p:cNvSpPr txBox="1"/>
          <p:nvPr/>
        </p:nvSpPr>
        <p:spPr>
          <a:xfrm>
            <a:off x="185143" y="6112767"/>
            <a:ext cx="7111207" cy="276999"/>
          </a:xfrm>
          <a:prstGeom prst="rect">
            <a:avLst/>
          </a:prstGeom>
          <a:noFill/>
        </p:spPr>
        <p:txBody>
          <a:bodyPr wrap="square" rtlCol="0">
            <a:spAutoFit/>
          </a:bodyPr>
          <a:lstStyle/>
          <a:p>
            <a:r>
              <a:rPr lang="en-US" sz="1200" dirty="0">
                <a:latin typeface="Open Sans" panose="020B0604020202020204"/>
              </a:rPr>
              <a:t>Deep Residual Learning for Image Recognition </a:t>
            </a:r>
            <a:r>
              <a:rPr lang="pt-BR" sz="1200" dirty="0">
                <a:latin typeface="Open Sans" panose="020B0604020202020204"/>
              </a:rPr>
              <a:t>https://arxiv.org/pdf/1512.03385.pdf</a:t>
            </a:r>
          </a:p>
        </p:txBody>
      </p:sp>
      <p:sp>
        <p:nvSpPr>
          <p:cNvPr id="2" name="CaixaDeTexto 1">
            <a:extLst>
              <a:ext uri="{FF2B5EF4-FFF2-40B4-BE49-F238E27FC236}">
                <a16:creationId xmlns:a16="http://schemas.microsoft.com/office/drawing/2014/main" id="{57CF8578-32C7-4EF3-97D7-16F35405CCBF}"/>
              </a:ext>
            </a:extLst>
          </p:cNvPr>
          <p:cNvSpPr txBox="1"/>
          <p:nvPr/>
        </p:nvSpPr>
        <p:spPr>
          <a:xfrm>
            <a:off x="237439" y="5651102"/>
            <a:ext cx="6494665" cy="461665"/>
          </a:xfrm>
          <a:prstGeom prst="rect">
            <a:avLst/>
          </a:prstGeom>
          <a:noFill/>
        </p:spPr>
        <p:txBody>
          <a:bodyPr wrap="square" rtlCol="0">
            <a:spAutoFit/>
          </a:bodyPr>
          <a:lstStyle/>
          <a:p>
            <a:r>
              <a:rPr lang="en-US" sz="1200" dirty="0">
                <a:latin typeface="Open Sans" panose="020B0604020202020204"/>
              </a:rPr>
              <a:t>Identity Mappings in Deep Residual Networks</a:t>
            </a:r>
            <a:r>
              <a:rPr lang="pt-BR" sz="1200" dirty="0">
                <a:latin typeface="Open Sans" panose="020B0604020202020204"/>
              </a:rPr>
              <a:t>  </a:t>
            </a:r>
            <a:r>
              <a:rPr lang="pt-BR" sz="1200" dirty="0">
                <a:latin typeface="Open Sans" panose="020B0604020202020204"/>
                <a:hlinkClick r:id="rId5"/>
              </a:rPr>
              <a:t>https://arxiv.org/pdf/1603.05027.pdf</a:t>
            </a:r>
            <a:endParaRPr lang="pt-BR" sz="1200" dirty="0">
              <a:latin typeface="Open Sans" panose="020B0604020202020204"/>
            </a:endParaRPr>
          </a:p>
          <a:p>
            <a:endParaRPr lang="pt-BR" sz="1200" dirty="0">
              <a:latin typeface="Open Sans" panose="020B0604020202020204"/>
            </a:endParaRPr>
          </a:p>
        </p:txBody>
      </p:sp>
      <p:sp>
        <p:nvSpPr>
          <p:cNvPr id="4" name="CaixaDeTexto 3">
            <a:extLst>
              <a:ext uri="{FF2B5EF4-FFF2-40B4-BE49-F238E27FC236}">
                <a16:creationId xmlns:a16="http://schemas.microsoft.com/office/drawing/2014/main" id="{E455818B-8B95-4C6B-ADC1-ED010D7B6566}"/>
              </a:ext>
            </a:extLst>
          </p:cNvPr>
          <p:cNvSpPr txBox="1"/>
          <p:nvPr/>
        </p:nvSpPr>
        <p:spPr>
          <a:xfrm>
            <a:off x="237439" y="5900170"/>
            <a:ext cx="4595297" cy="276999"/>
          </a:xfrm>
          <a:prstGeom prst="rect">
            <a:avLst/>
          </a:prstGeom>
          <a:noFill/>
        </p:spPr>
        <p:txBody>
          <a:bodyPr wrap="none" rtlCol="0">
            <a:spAutoFit/>
          </a:bodyPr>
          <a:lstStyle/>
          <a:p>
            <a:r>
              <a:rPr lang="pt-BR" sz="1200" dirty="0">
                <a:latin typeface="Open Sans" panose="020B0604020202020204"/>
              </a:rPr>
              <a:t>https://iaexpert.academy/2020/06/08/os-tipos-de-redes-neurais/</a:t>
            </a:r>
          </a:p>
        </p:txBody>
      </p:sp>
      <p:pic>
        <p:nvPicPr>
          <p:cNvPr id="7" name="Imagem 6">
            <a:extLst>
              <a:ext uri="{FF2B5EF4-FFF2-40B4-BE49-F238E27FC236}">
                <a16:creationId xmlns:a16="http://schemas.microsoft.com/office/drawing/2014/main" id="{8A7271AA-FAB3-47B9-9A4E-BF46DDBE4F14}"/>
              </a:ext>
            </a:extLst>
          </p:cNvPr>
          <p:cNvPicPr>
            <a:picLocks noChangeAspect="1"/>
          </p:cNvPicPr>
          <p:nvPr/>
        </p:nvPicPr>
        <p:blipFill rotWithShape="1">
          <a:blip r:embed="rId6">
            <a:extLst>
              <a:ext uri="{28A0092B-C50C-407E-A947-70E740481C1C}">
                <a14:useLocalDpi xmlns:a14="http://schemas.microsoft.com/office/drawing/2010/main" val="0"/>
              </a:ext>
            </a:extLst>
          </a:blip>
          <a:srcRect l="20024" t="18913" b="20057"/>
          <a:stretch/>
        </p:blipFill>
        <p:spPr>
          <a:xfrm>
            <a:off x="102181" y="3569893"/>
            <a:ext cx="6255058" cy="1004900"/>
          </a:xfrm>
          <a:prstGeom prst="rect">
            <a:avLst/>
          </a:prstGeom>
        </p:spPr>
      </p:pic>
    </p:spTree>
    <p:extLst>
      <p:ext uri="{BB962C8B-B14F-4D97-AF65-F5344CB8AC3E}">
        <p14:creationId xmlns:p14="http://schemas.microsoft.com/office/powerpoint/2010/main" val="26317680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119A2CB7-B11C-4B81-8A8A-CC1F0A49AC96}"/>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Xception</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sp>
        <p:nvSpPr>
          <p:cNvPr id="13" name="Retângulo 12">
            <a:extLst>
              <a:ext uri="{FF2B5EF4-FFF2-40B4-BE49-F238E27FC236}">
                <a16:creationId xmlns:a16="http://schemas.microsoft.com/office/drawing/2014/main" id="{35F47299-7615-4100-B6B3-DD08E74F009D}"/>
              </a:ext>
            </a:extLst>
          </p:cNvPr>
          <p:cNvSpPr/>
          <p:nvPr/>
        </p:nvSpPr>
        <p:spPr>
          <a:xfrm>
            <a:off x="164987" y="805518"/>
            <a:ext cx="6758897" cy="646331"/>
          </a:xfrm>
          <a:prstGeom prst="rect">
            <a:avLst/>
          </a:prstGeom>
        </p:spPr>
        <p:txBody>
          <a:bodyPr wrap="square">
            <a:spAutoFit/>
          </a:bodyPr>
          <a:lstStyle/>
          <a:p>
            <a:r>
              <a:rPr lang="pt-BR" sz="1200" dirty="0">
                <a:solidFill>
                  <a:srgbClr val="434343"/>
                </a:solidFill>
                <a:latin typeface="Open Sans" panose="020B0604020202020204"/>
              </a:rPr>
              <a:t>Tem o objetivo de utilizar os parâmetros de uma rede complexa </a:t>
            </a:r>
            <a:r>
              <a:rPr lang="pt-BR" sz="1200" dirty="0" err="1">
                <a:solidFill>
                  <a:srgbClr val="434343"/>
                </a:solidFill>
                <a:latin typeface="Open Sans" panose="020B0604020202020204"/>
              </a:rPr>
              <a:t>pré</a:t>
            </a:r>
            <a:r>
              <a:rPr lang="pt-BR" sz="1200" dirty="0">
                <a:solidFill>
                  <a:srgbClr val="434343"/>
                </a:solidFill>
                <a:latin typeface="Open Sans" panose="020B0604020202020204"/>
              </a:rPr>
              <a:t>-treinada para condicionar uma rede melhorada e muito mais generalista.</a:t>
            </a:r>
          </a:p>
          <a:p>
            <a:r>
              <a:rPr lang="pt-BR" sz="1200" dirty="0">
                <a:solidFill>
                  <a:srgbClr val="434343"/>
                </a:solidFill>
                <a:latin typeface="Open Sans" panose="020B0604020202020204"/>
              </a:rPr>
              <a:t>“Extreme </a:t>
            </a:r>
            <a:r>
              <a:rPr lang="pt-BR" sz="1200" dirty="0" err="1">
                <a:solidFill>
                  <a:srgbClr val="434343"/>
                </a:solidFill>
                <a:latin typeface="Open Sans" panose="020B0604020202020204"/>
              </a:rPr>
              <a:t>Inception</a:t>
            </a:r>
            <a:r>
              <a:rPr lang="pt-BR" sz="1200" dirty="0">
                <a:solidFill>
                  <a:srgbClr val="434343"/>
                </a:solidFill>
                <a:latin typeface="Open Sans" panose="020B0604020202020204"/>
              </a:rPr>
              <a:t>”</a:t>
            </a:r>
          </a:p>
        </p:txBody>
      </p:sp>
      <p:pic>
        <p:nvPicPr>
          <p:cNvPr id="5" name="Imagem 4">
            <a:extLst>
              <a:ext uri="{FF2B5EF4-FFF2-40B4-BE49-F238E27FC236}">
                <a16:creationId xmlns:a16="http://schemas.microsoft.com/office/drawing/2014/main" id="{B02380A2-6E90-4EAA-BDA0-B957624C36C9}"/>
              </a:ext>
            </a:extLst>
          </p:cNvPr>
          <p:cNvPicPr>
            <a:picLocks noChangeAspect="1"/>
          </p:cNvPicPr>
          <p:nvPr/>
        </p:nvPicPr>
        <p:blipFill rotWithShape="1">
          <a:blip r:embed="rId4">
            <a:extLst>
              <a:ext uri="{28A0092B-C50C-407E-A947-70E740481C1C}">
                <a14:useLocalDpi xmlns:a14="http://schemas.microsoft.com/office/drawing/2010/main" val="0"/>
              </a:ext>
            </a:extLst>
          </a:blip>
          <a:srcRect t="35736" b="38215"/>
          <a:stretch/>
        </p:blipFill>
        <p:spPr>
          <a:xfrm>
            <a:off x="164987" y="1735056"/>
            <a:ext cx="6090582" cy="892421"/>
          </a:xfrm>
          <a:prstGeom prst="rect">
            <a:avLst/>
          </a:prstGeom>
        </p:spPr>
      </p:pic>
      <p:sp>
        <p:nvSpPr>
          <p:cNvPr id="4" name="CaixaDeTexto 3">
            <a:extLst>
              <a:ext uri="{FF2B5EF4-FFF2-40B4-BE49-F238E27FC236}">
                <a16:creationId xmlns:a16="http://schemas.microsoft.com/office/drawing/2014/main" id="{7E55FA02-CBD0-4589-8CC2-23337690B1AE}"/>
              </a:ext>
            </a:extLst>
          </p:cNvPr>
          <p:cNvSpPr txBox="1"/>
          <p:nvPr/>
        </p:nvSpPr>
        <p:spPr>
          <a:xfrm>
            <a:off x="387649" y="5353055"/>
            <a:ext cx="6732690" cy="461665"/>
          </a:xfrm>
          <a:prstGeom prst="rect">
            <a:avLst/>
          </a:prstGeom>
          <a:noFill/>
        </p:spPr>
        <p:txBody>
          <a:bodyPr wrap="square" rtlCol="0">
            <a:spAutoFit/>
          </a:bodyPr>
          <a:lstStyle/>
          <a:p>
            <a:r>
              <a:rPr lang="en-US" sz="1200" dirty="0" err="1">
                <a:latin typeface="Open Sans" panose="020B0604020202020204"/>
              </a:rPr>
              <a:t>Xception</a:t>
            </a:r>
            <a:r>
              <a:rPr lang="en-US" sz="1200" dirty="0">
                <a:latin typeface="Open Sans" panose="020B0604020202020204"/>
              </a:rPr>
              <a:t>: Deep Learning with </a:t>
            </a:r>
            <a:r>
              <a:rPr lang="en-US" sz="1200" dirty="0" err="1">
                <a:latin typeface="Open Sans" panose="020B0604020202020204"/>
              </a:rPr>
              <a:t>Depthwise</a:t>
            </a:r>
            <a:r>
              <a:rPr lang="en-US" sz="1200" dirty="0">
                <a:latin typeface="Open Sans" panose="020B0604020202020204"/>
              </a:rPr>
              <a:t> Separable Convolutions</a:t>
            </a:r>
          </a:p>
          <a:p>
            <a:r>
              <a:rPr lang="pt-BR" sz="1200" dirty="0">
                <a:latin typeface="Open Sans" panose="020B0604020202020204"/>
              </a:rPr>
              <a:t>https://arxiv.org/pdf/1610.02357.pdf</a:t>
            </a:r>
          </a:p>
        </p:txBody>
      </p:sp>
      <p:sp>
        <p:nvSpPr>
          <p:cNvPr id="6" name="CaixaDeTexto 5">
            <a:extLst>
              <a:ext uri="{FF2B5EF4-FFF2-40B4-BE49-F238E27FC236}">
                <a16:creationId xmlns:a16="http://schemas.microsoft.com/office/drawing/2014/main" id="{A812F46A-AB50-4282-A8BC-FA37BBCDC909}"/>
              </a:ext>
            </a:extLst>
          </p:cNvPr>
          <p:cNvSpPr txBox="1"/>
          <p:nvPr/>
        </p:nvSpPr>
        <p:spPr>
          <a:xfrm>
            <a:off x="286432" y="5803299"/>
            <a:ext cx="5847691" cy="461665"/>
          </a:xfrm>
          <a:prstGeom prst="rect">
            <a:avLst/>
          </a:prstGeom>
          <a:noFill/>
        </p:spPr>
        <p:txBody>
          <a:bodyPr wrap="none" rtlCol="0">
            <a:spAutoFit/>
          </a:bodyPr>
          <a:lstStyle/>
          <a:p>
            <a:r>
              <a:rPr lang="pt-BR" sz="1200" dirty="0">
                <a:latin typeface="Open Sans" panose="020B0604020202020204"/>
              </a:rPr>
              <a:t>Imagem colorida</a:t>
            </a:r>
          </a:p>
          <a:p>
            <a:r>
              <a:rPr lang="pt-BR" sz="1200" dirty="0">
                <a:latin typeface="Open Sans" panose="020B0604020202020204"/>
              </a:rPr>
              <a:t>https://www.slideshare.net/thinkingfactory/pr12-inception-and-xception-jaejun-yoo</a:t>
            </a:r>
          </a:p>
        </p:txBody>
      </p:sp>
      <p:pic>
        <p:nvPicPr>
          <p:cNvPr id="8" name="Imagem 7" descr="Diagrama&#10;&#10;Descrição gerada automaticamente">
            <a:extLst>
              <a:ext uri="{FF2B5EF4-FFF2-40B4-BE49-F238E27FC236}">
                <a16:creationId xmlns:a16="http://schemas.microsoft.com/office/drawing/2014/main" id="{0A579338-1F3D-49A0-9208-2700885001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3745" y="2530970"/>
            <a:ext cx="3757246" cy="2639866"/>
          </a:xfrm>
          <a:prstGeom prst="rect">
            <a:avLst/>
          </a:prstGeom>
        </p:spPr>
      </p:pic>
      <p:grpSp>
        <p:nvGrpSpPr>
          <p:cNvPr id="22" name="Agrupar 21">
            <a:extLst>
              <a:ext uri="{FF2B5EF4-FFF2-40B4-BE49-F238E27FC236}">
                <a16:creationId xmlns:a16="http://schemas.microsoft.com/office/drawing/2014/main" id="{A4BA397B-E42A-455A-B951-28DABA14B316}"/>
              </a:ext>
            </a:extLst>
          </p:cNvPr>
          <p:cNvGrpSpPr/>
          <p:nvPr/>
        </p:nvGrpSpPr>
        <p:grpSpPr>
          <a:xfrm>
            <a:off x="7179749" y="379619"/>
            <a:ext cx="4400284" cy="6000183"/>
            <a:chOff x="8497038" y="155404"/>
            <a:chExt cx="2827606" cy="2308431"/>
          </a:xfrm>
        </p:grpSpPr>
        <p:sp>
          <p:nvSpPr>
            <p:cNvPr id="23" name="Retângulo 22">
              <a:extLst>
                <a:ext uri="{FF2B5EF4-FFF2-40B4-BE49-F238E27FC236}">
                  <a16:creationId xmlns:a16="http://schemas.microsoft.com/office/drawing/2014/main" id="{CFB57BF3-372B-42C7-A329-DEA7D12240DB}"/>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Open Sans" panose="020B0604020202020204"/>
                <a:ea typeface="+mn-ea"/>
                <a:cs typeface="+mn-cs"/>
              </a:endParaRPr>
            </a:p>
          </p:txBody>
        </p:sp>
        <p:pic>
          <p:nvPicPr>
            <p:cNvPr id="24" name="Google Shape;62;p13">
              <a:extLst>
                <a:ext uri="{FF2B5EF4-FFF2-40B4-BE49-F238E27FC236}">
                  <a16:creationId xmlns:a16="http://schemas.microsoft.com/office/drawing/2014/main" id="{79D8395A-F7C2-42DF-8EE0-95019CF6EDE0}"/>
                </a:ext>
              </a:extLst>
            </p:cNvPr>
            <p:cNvPicPr preferRelativeResize="0"/>
            <p:nvPr/>
          </p:nvPicPr>
          <p:blipFill>
            <a:blip r:embed="rId2">
              <a:alphaModFix/>
            </a:blip>
            <a:stretch>
              <a:fillRect/>
            </a:stretch>
          </p:blipFill>
          <p:spPr>
            <a:xfrm flipH="1">
              <a:off x="10275555" y="193016"/>
              <a:ext cx="1028361" cy="2228017"/>
            </a:xfrm>
            <a:prstGeom prst="rect">
              <a:avLst/>
            </a:prstGeom>
            <a:noFill/>
            <a:ln>
              <a:noFill/>
            </a:ln>
          </p:spPr>
        </p:pic>
      </p:grpSp>
      <p:sp>
        <p:nvSpPr>
          <p:cNvPr id="3" name="Retângulo 2">
            <a:extLst>
              <a:ext uri="{FF2B5EF4-FFF2-40B4-BE49-F238E27FC236}">
                <a16:creationId xmlns:a16="http://schemas.microsoft.com/office/drawing/2014/main" id="{F6EC44CE-DCEF-4E56-A036-E963AC3A4E7B}"/>
              </a:ext>
            </a:extLst>
          </p:cNvPr>
          <p:cNvSpPr/>
          <p:nvPr/>
        </p:nvSpPr>
        <p:spPr>
          <a:xfrm>
            <a:off x="7269330" y="379618"/>
            <a:ext cx="4004180" cy="5047536"/>
          </a:xfrm>
          <a:prstGeom prst="rect">
            <a:avLst/>
          </a:prstGeom>
        </p:spPr>
        <p:txBody>
          <a:bodyPr wrap="square">
            <a:spAutoFit/>
          </a:bodyPr>
          <a:lstStyle/>
          <a:p>
            <a:r>
              <a:rPr lang="pt-BR" sz="1400" dirty="0">
                <a:latin typeface="Open Sans" panose="020B0604020202020204"/>
              </a:rPr>
              <a:t>A arquitetura </a:t>
            </a:r>
            <a:r>
              <a:rPr lang="pt-BR" sz="1400" dirty="0" err="1">
                <a:latin typeface="Open Sans" panose="020B0604020202020204"/>
              </a:rPr>
              <a:t>Xception</a:t>
            </a:r>
            <a:r>
              <a:rPr lang="pt-BR" sz="1400" dirty="0">
                <a:latin typeface="Open Sans" panose="020B0604020202020204"/>
              </a:rPr>
              <a:t> possui 36 camadas </a:t>
            </a:r>
            <a:r>
              <a:rPr lang="pt-BR" sz="1400" dirty="0" err="1">
                <a:latin typeface="Open Sans" panose="020B0604020202020204"/>
              </a:rPr>
              <a:t>convolucionais</a:t>
            </a:r>
            <a:r>
              <a:rPr lang="pt-BR" sz="1400" dirty="0">
                <a:latin typeface="Open Sans" panose="020B0604020202020204"/>
              </a:rPr>
              <a:t> - estruturadas em 14 módulos, todos com conexões residuais lineares ao seu redor, exceto o primeiro e o último módulos -  formando a base de extração de características da rede. </a:t>
            </a:r>
            <a:r>
              <a:rPr lang="pt-BR" sz="1400" dirty="0" err="1">
                <a:latin typeface="Open Sans" panose="020B0604020202020204"/>
              </a:rPr>
              <a:t>Xception</a:t>
            </a:r>
            <a:r>
              <a:rPr lang="pt-BR" sz="1400" dirty="0">
                <a:latin typeface="Open Sans" panose="020B0604020202020204"/>
              </a:rPr>
              <a:t> é uma pilha linear de camadas de convolução separáveis ​​em profundidade com conexões residuais. Isso torna a arquitetura muito fácil de definir e modificar; leva apenas 30 a 40 linhas de código usando uma biblioteca de alto nível como </a:t>
            </a:r>
            <a:r>
              <a:rPr lang="pt-BR" sz="1400" dirty="0" err="1">
                <a:latin typeface="Open Sans" panose="020B0604020202020204"/>
              </a:rPr>
              <a:t>Keras</a:t>
            </a:r>
            <a:r>
              <a:rPr lang="pt-BR" sz="1400" dirty="0">
                <a:latin typeface="Open Sans" panose="020B0604020202020204"/>
              </a:rPr>
              <a:t>.</a:t>
            </a:r>
          </a:p>
          <a:p>
            <a:r>
              <a:rPr lang="pt-BR" sz="1400" dirty="0">
                <a:latin typeface="Open Sans" panose="020B0604020202020204"/>
              </a:rPr>
              <a:t>Uma camada de convolução tenta aprender filtros em um espaço 3D, com 2 dimensões espaciais (largura e altura) e uma dimensão de canal; assim, um único kernel de convolução tem a tarefa de mapear simultaneamente correlações entre canais e correlações espaciais. A ideia por trás do módulo de Iniciação é tornar esse processo mais fácil e mais eficiente, </a:t>
            </a:r>
            <a:r>
              <a:rPr lang="pt-BR" sz="1400" dirty="0" err="1">
                <a:latin typeface="Open Sans" panose="020B0604020202020204"/>
              </a:rPr>
              <a:t>fatorando-o</a:t>
            </a:r>
            <a:r>
              <a:rPr lang="pt-BR" sz="1400" dirty="0">
                <a:latin typeface="Open Sans" panose="020B0604020202020204"/>
              </a:rPr>
              <a:t> explicitamente em uma série de operações que examinariam de forma independente as correlações entre canais e espaciais.</a:t>
            </a:r>
            <a:endParaRPr lang="pt-BR" sz="1400" dirty="0">
              <a:solidFill>
                <a:srgbClr val="434343"/>
              </a:solidFill>
              <a:latin typeface="Open Sans" panose="020B0604020202020204"/>
            </a:endParaRPr>
          </a:p>
        </p:txBody>
      </p:sp>
    </p:spTree>
    <p:extLst>
      <p:ext uri="{BB962C8B-B14F-4D97-AF65-F5344CB8AC3E}">
        <p14:creationId xmlns:p14="http://schemas.microsoft.com/office/powerpoint/2010/main" val="19490646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1B4D3651-9CFD-4206-BA8E-32EF9787A86F}"/>
              </a:ext>
            </a:extLst>
          </p:cNvPr>
          <p:cNvSpPr/>
          <p:nvPr/>
        </p:nvSpPr>
        <p:spPr>
          <a:xfrm>
            <a:off x="276456" y="941669"/>
            <a:ext cx="11443690" cy="95789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119A2CB7-B11C-4B81-8A8A-CC1F0A49AC96}"/>
              </a:ext>
            </a:extLst>
          </p:cNvPr>
          <p:cNvSpPr txBox="1">
            <a:spLocks/>
          </p:cNvSpPr>
          <p:nvPr/>
        </p:nvSpPr>
        <p:spPr>
          <a:xfrm>
            <a:off x="360000" y="165600"/>
            <a:ext cx="7416796" cy="713234"/>
          </a:xfrm>
          <a:prstGeom prst="rect">
            <a:avLst/>
          </a:prstGeom>
        </p:spPr>
        <p:txBody>
          <a:bodyPr vert="horz" lIns="91440" tIns="45720" rIns="91440" bIns="45720" rtlCol="0" anchor="ctr">
            <a:no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Extração</a:t>
            </a:r>
            <a:r>
              <a:rPr lang="en-US" dirty="0">
                <a:solidFill>
                  <a:srgbClr val="434343"/>
                </a:solidFill>
                <a:latin typeface="Open Sans" panose="020B0604020202020204" charset="0"/>
                <a:ea typeface="Open Sans" panose="020B0604020202020204" charset="0"/>
                <a:cs typeface="Open Sans" panose="020B0604020202020204" charset="0"/>
              </a:rPr>
              <a:t> das </a:t>
            </a:r>
            <a:r>
              <a:rPr lang="en-US" dirty="0" err="1">
                <a:solidFill>
                  <a:srgbClr val="434343"/>
                </a:solidFill>
                <a:latin typeface="Open Sans" panose="020B0604020202020204" charset="0"/>
                <a:ea typeface="Open Sans" panose="020B0604020202020204" charset="0"/>
                <a:cs typeface="Open Sans" panose="020B0604020202020204" charset="0"/>
              </a:rPr>
              <a:t>características</a:t>
            </a:r>
            <a:r>
              <a:rPr lang="en-US" dirty="0">
                <a:solidFill>
                  <a:srgbClr val="434343"/>
                </a:solidFill>
                <a:latin typeface="Open Sans" panose="020B0604020202020204" charset="0"/>
                <a:ea typeface="Open Sans" panose="020B0604020202020204" charset="0"/>
                <a:cs typeface="Open Sans" panose="020B0604020202020204" charset="0"/>
              </a:rPr>
              <a:t> das imagens com VGG16</a:t>
            </a:r>
          </a:p>
        </p:txBody>
      </p:sp>
      <p:sp>
        <p:nvSpPr>
          <p:cNvPr id="13" name="Retângulo 12">
            <a:extLst>
              <a:ext uri="{FF2B5EF4-FFF2-40B4-BE49-F238E27FC236}">
                <a16:creationId xmlns:a16="http://schemas.microsoft.com/office/drawing/2014/main" id="{35F47299-7615-4100-B6B3-DD08E74F009D}"/>
              </a:ext>
            </a:extLst>
          </p:cNvPr>
          <p:cNvSpPr/>
          <p:nvPr/>
        </p:nvSpPr>
        <p:spPr>
          <a:xfrm>
            <a:off x="285191" y="932117"/>
            <a:ext cx="11558939" cy="738664"/>
          </a:xfrm>
          <a:prstGeom prst="rect">
            <a:avLst/>
          </a:prstGeom>
        </p:spPr>
        <p:txBody>
          <a:bodyPr wrap="square">
            <a:spAutoFit/>
          </a:bodyPr>
          <a:lstStyle/>
          <a:p>
            <a:r>
              <a:rPr lang="pt-BR" sz="1400" b="1" dirty="0">
                <a:latin typeface="Open Sans" panose="020B0604020202020204"/>
              </a:rPr>
              <a:t>VGG16</a:t>
            </a:r>
            <a:r>
              <a:rPr lang="pt-BR" sz="1400" dirty="0">
                <a:latin typeface="Open Sans" panose="020B0604020202020204"/>
              </a:rPr>
              <a:t> refere-se a um modelo VGG com 16 camadas de peso. A camada de entrada obtém uma imagem no tamanho de (224 x 224 x 3), e a camada de saída é uma previsão </a:t>
            </a:r>
            <a:r>
              <a:rPr lang="pt-BR" sz="1400" dirty="0" err="1">
                <a:latin typeface="Open Sans" panose="020B0604020202020204"/>
              </a:rPr>
              <a:t>softmax</a:t>
            </a:r>
            <a:r>
              <a:rPr lang="pt-BR" sz="1400" dirty="0">
                <a:latin typeface="Open Sans" panose="020B0604020202020204"/>
              </a:rPr>
              <a:t> em 1000 classes. Da camada de entrada até a última camada </a:t>
            </a:r>
            <a:r>
              <a:rPr lang="pt-BR" sz="1400" dirty="0" err="1">
                <a:latin typeface="Open Sans" panose="020B0604020202020204"/>
              </a:rPr>
              <a:t>max</a:t>
            </a:r>
            <a:r>
              <a:rPr lang="pt-BR" sz="1400" dirty="0">
                <a:latin typeface="Open Sans" panose="020B0604020202020204"/>
              </a:rPr>
              <a:t> </a:t>
            </a:r>
            <a:r>
              <a:rPr lang="pt-BR" sz="1400" dirty="0" err="1">
                <a:latin typeface="Open Sans" panose="020B0604020202020204"/>
              </a:rPr>
              <a:t>pooling</a:t>
            </a:r>
            <a:r>
              <a:rPr lang="pt-BR" sz="1400" dirty="0">
                <a:latin typeface="Open Sans" panose="020B0604020202020204"/>
              </a:rPr>
              <a:t> (rotulada por 7 x 7 x 512) é considerada </a:t>
            </a:r>
            <a:r>
              <a:rPr lang="pt-BR" sz="1400" b="1" dirty="0">
                <a:latin typeface="Open Sans" panose="020B0604020202020204"/>
              </a:rPr>
              <a:t>a parte de extração de recursos </a:t>
            </a:r>
            <a:r>
              <a:rPr lang="pt-BR" sz="1400" dirty="0">
                <a:latin typeface="Open Sans" panose="020B0604020202020204"/>
              </a:rPr>
              <a:t>do modelo, enquanto o resto da rede é considerado </a:t>
            </a:r>
            <a:r>
              <a:rPr lang="pt-BR" sz="1400" b="1" dirty="0">
                <a:latin typeface="Open Sans" panose="020B0604020202020204"/>
              </a:rPr>
              <a:t>a parte</a:t>
            </a:r>
            <a:r>
              <a:rPr lang="pt-BR" sz="1400" dirty="0">
                <a:latin typeface="Open Sans" panose="020B0604020202020204"/>
              </a:rPr>
              <a:t> de </a:t>
            </a:r>
            <a:r>
              <a:rPr lang="pt-BR" sz="1400" b="1" dirty="0">
                <a:latin typeface="Open Sans" panose="020B0604020202020204"/>
              </a:rPr>
              <a:t>classificação</a:t>
            </a:r>
            <a:r>
              <a:rPr lang="pt-BR" sz="1400" dirty="0">
                <a:latin typeface="Open Sans" panose="020B0604020202020204"/>
              </a:rPr>
              <a:t> do modelo.</a:t>
            </a:r>
            <a:endParaRPr lang="pt-BR" sz="1400" dirty="0">
              <a:solidFill>
                <a:srgbClr val="434343"/>
              </a:solidFill>
              <a:latin typeface="Open Sans" panose="020B0604020202020204"/>
            </a:endParaRPr>
          </a:p>
        </p:txBody>
      </p:sp>
      <p:sp>
        <p:nvSpPr>
          <p:cNvPr id="2" name="CaixaDeTexto 1">
            <a:extLst>
              <a:ext uri="{FF2B5EF4-FFF2-40B4-BE49-F238E27FC236}">
                <a16:creationId xmlns:a16="http://schemas.microsoft.com/office/drawing/2014/main" id="{2EAA8EE8-A98A-484F-AD3E-A0513820786B}"/>
              </a:ext>
            </a:extLst>
          </p:cNvPr>
          <p:cNvSpPr txBox="1"/>
          <p:nvPr/>
        </p:nvSpPr>
        <p:spPr>
          <a:xfrm>
            <a:off x="360000" y="6064535"/>
            <a:ext cx="10427348" cy="276999"/>
          </a:xfrm>
          <a:prstGeom prst="rect">
            <a:avLst/>
          </a:prstGeom>
          <a:noFill/>
        </p:spPr>
        <p:txBody>
          <a:bodyPr wrap="square" rtlCol="0">
            <a:spAutoFit/>
          </a:bodyPr>
          <a:lstStyle/>
          <a:p>
            <a:r>
              <a:rPr lang="en-US" sz="1200" dirty="0">
                <a:latin typeface="Open Sans" panose="020B0604020202020204"/>
              </a:rPr>
              <a:t>VERY DEEP CONVOLUTIONAL NETWORKS FOR LARGE-SCALE IMAGE RECOGNITION </a:t>
            </a:r>
            <a:r>
              <a:rPr lang="pt-BR" sz="1200" dirty="0">
                <a:latin typeface="Open Sans" panose="020B0604020202020204"/>
              </a:rPr>
              <a:t>https://arxiv.org/pdf/1409.1556.pdf</a:t>
            </a:r>
          </a:p>
        </p:txBody>
      </p:sp>
      <p:pic>
        <p:nvPicPr>
          <p:cNvPr id="6" name="Imagem 5" descr="Diagrama&#10;&#10;Descrição gerada automaticamente">
            <a:extLst>
              <a:ext uri="{FF2B5EF4-FFF2-40B4-BE49-F238E27FC236}">
                <a16:creationId xmlns:a16="http://schemas.microsoft.com/office/drawing/2014/main" id="{FE93C1B2-1E20-484F-BCCF-3914185FE4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3996" y="1985336"/>
            <a:ext cx="6577078" cy="3851130"/>
          </a:xfrm>
          <a:prstGeom prst="rect">
            <a:avLst/>
          </a:prstGeom>
        </p:spPr>
      </p:pic>
    </p:spTree>
    <p:extLst>
      <p:ext uri="{BB962C8B-B14F-4D97-AF65-F5344CB8AC3E}">
        <p14:creationId xmlns:p14="http://schemas.microsoft.com/office/powerpoint/2010/main" val="2472715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1B4D3651-9CFD-4206-BA8E-32EF9787A86F}"/>
              </a:ext>
            </a:extLst>
          </p:cNvPr>
          <p:cNvSpPr/>
          <p:nvPr/>
        </p:nvSpPr>
        <p:spPr>
          <a:xfrm>
            <a:off x="0" y="1002669"/>
            <a:ext cx="12192000" cy="76105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119A2CB7-B11C-4B81-8A8A-CC1F0A49AC96}"/>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Multi-layer Perceptron Classifier</a:t>
            </a:r>
          </a:p>
        </p:txBody>
      </p:sp>
      <p:sp>
        <p:nvSpPr>
          <p:cNvPr id="13" name="Retângulo 12">
            <a:extLst>
              <a:ext uri="{FF2B5EF4-FFF2-40B4-BE49-F238E27FC236}">
                <a16:creationId xmlns:a16="http://schemas.microsoft.com/office/drawing/2014/main" id="{35F47299-7615-4100-B6B3-DD08E74F009D}"/>
              </a:ext>
            </a:extLst>
          </p:cNvPr>
          <p:cNvSpPr/>
          <p:nvPr/>
        </p:nvSpPr>
        <p:spPr>
          <a:xfrm>
            <a:off x="41771" y="1060030"/>
            <a:ext cx="12091614" cy="523220"/>
          </a:xfrm>
          <a:prstGeom prst="rect">
            <a:avLst/>
          </a:prstGeom>
        </p:spPr>
        <p:txBody>
          <a:bodyPr wrap="square">
            <a:spAutoFit/>
          </a:bodyPr>
          <a:lstStyle/>
          <a:p>
            <a:r>
              <a:rPr lang="pt-BR" sz="1400" dirty="0">
                <a:solidFill>
                  <a:srgbClr val="434343"/>
                </a:solidFill>
                <a:latin typeface="Open Sans" panose="020B0604020202020204"/>
              </a:rPr>
              <a:t>Tem o objetivo de predizer uma variável resposta, utiliza um processo de aprendizagem chamado </a:t>
            </a:r>
            <a:r>
              <a:rPr lang="pt-BR" sz="1400" dirty="0" err="1">
                <a:solidFill>
                  <a:srgbClr val="434343"/>
                </a:solidFill>
                <a:latin typeface="Open Sans" panose="020B0604020202020204"/>
              </a:rPr>
              <a:t>backpropagation</a:t>
            </a:r>
            <a:r>
              <a:rPr lang="pt-BR" sz="1400" dirty="0">
                <a:solidFill>
                  <a:srgbClr val="434343"/>
                </a:solidFill>
                <a:latin typeface="Open Sans" panose="020B0604020202020204"/>
              </a:rPr>
              <a:t> que atribui diferentes pesos para as variáveis e ajusta esses pesos baseado no erro da saída e numa taxa de aprendizado.</a:t>
            </a:r>
          </a:p>
        </p:txBody>
      </p:sp>
      <p:pic>
        <p:nvPicPr>
          <p:cNvPr id="5" name="Imagem 4" descr="Uma imagem contendo no interior, grande, relógio&#10;&#10;Descrição gerada automaticamente">
            <a:extLst>
              <a:ext uri="{FF2B5EF4-FFF2-40B4-BE49-F238E27FC236}">
                <a16:creationId xmlns:a16="http://schemas.microsoft.com/office/drawing/2014/main" id="{B02380A2-6E90-4EAA-BDA0-B957624C36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32" y="2083141"/>
            <a:ext cx="7105464" cy="3930338"/>
          </a:xfrm>
          <a:prstGeom prst="rect">
            <a:avLst/>
          </a:prstGeom>
        </p:spPr>
      </p:pic>
      <p:sp>
        <p:nvSpPr>
          <p:cNvPr id="2" name="CaixaDeTexto 1">
            <a:extLst>
              <a:ext uri="{FF2B5EF4-FFF2-40B4-BE49-F238E27FC236}">
                <a16:creationId xmlns:a16="http://schemas.microsoft.com/office/drawing/2014/main" id="{9C6E956E-CF90-4CAB-8F6B-7A2D83EA0AC1}"/>
              </a:ext>
            </a:extLst>
          </p:cNvPr>
          <p:cNvSpPr txBox="1"/>
          <p:nvPr/>
        </p:nvSpPr>
        <p:spPr>
          <a:xfrm>
            <a:off x="7444506" y="3682988"/>
            <a:ext cx="3563463" cy="1015663"/>
          </a:xfrm>
          <a:prstGeom prst="rect">
            <a:avLst/>
          </a:prstGeom>
          <a:noFill/>
        </p:spPr>
        <p:txBody>
          <a:bodyPr wrap="square" rtlCol="0">
            <a:spAutoFit/>
          </a:bodyPr>
          <a:lstStyle/>
          <a:p>
            <a:r>
              <a:rPr lang="pt-BR" sz="1200" dirty="0">
                <a:latin typeface="Open Sans" panose="020B0604020202020204"/>
              </a:rPr>
              <a:t>'</a:t>
            </a:r>
            <a:r>
              <a:rPr lang="pt-BR" sz="1200" dirty="0" err="1">
                <a:latin typeface="Open Sans" panose="020B0604020202020204"/>
              </a:rPr>
              <a:t>lbfgs</a:t>
            </a:r>
            <a:r>
              <a:rPr lang="pt-BR" sz="1200" dirty="0">
                <a:latin typeface="Open Sans" panose="020B0604020202020204"/>
              </a:rPr>
              <a:t>’ família de métodos quase Newton. </a:t>
            </a:r>
          </a:p>
          <a:p>
            <a:r>
              <a:rPr lang="pt-BR" sz="1200" dirty="0">
                <a:latin typeface="Open Sans" panose="020B0604020202020204"/>
              </a:rPr>
              <a:t>São métodos usados ​​para encontrar zeros ou máximos e mínimos locais de funções, como uma alternativa ao método de Newton que podem ser computacionalmente caros.</a:t>
            </a:r>
          </a:p>
        </p:txBody>
      </p:sp>
      <p:pic>
        <p:nvPicPr>
          <p:cNvPr id="6" name="Imagem 5" descr="Texto&#10;&#10;Descrição gerada automaticamente">
            <a:extLst>
              <a:ext uri="{FF2B5EF4-FFF2-40B4-BE49-F238E27FC236}">
                <a16:creationId xmlns:a16="http://schemas.microsoft.com/office/drawing/2014/main" id="{2E45FA0F-08C2-405B-92EA-B14ED15D16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5087" y="2083141"/>
            <a:ext cx="3109229" cy="1219306"/>
          </a:xfrm>
          <a:prstGeom prst="rect">
            <a:avLst/>
          </a:prstGeom>
        </p:spPr>
      </p:pic>
      <p:sp>
        <p:nvSpPr>
          <p:cNvPr id="7" name="CaixaDeTexto 6">
            <a:extLst>
              <a:ext uri="{FF2B5EF4-FFF2-40B4-BE49-F238E27FC236}">
                <a16:creationId xmlns:a16="http://schemas.microsoft.com/office/drawing/2014/main" id="{745ABCE9-1866-4529-AC63-88BEC12507F1}"/>
              </a:ext>
            </a:extLst>
          </p:cNvPr>
          <p:cNvSpPr txBox="1"/>
          <p:nvPr/>
        </p:nvSpPr>
        <p:spPr>
          <a:xfrm>
            <a:off x="7444506" y="4789546"/>
            <a:ext cx="3528294" cy="1015663"/>
          </a:xfrm>
          <a:prstGeom prst="rect">
            <a:avLst/>
          </a:prstGeom>
          <a:noFill/>
        </p:spPr>
        <p:txBody>
          <a:bodyPr wrap="square" rtlCol="0">
            <a:spAutoFit/>
          </a:bodyPr>
          <a:lstStyle/>
          <a:p>
            <a:r>
              <a:rPr lang="pt-BR" sz="1200" dirty="0">
                <a:latin typeface="Open Sans" panose="020B0604020202020204"/>
              </a:rPr>
              <a:t>'</a:t>
            </a:r>
            <a:r>
              <a:rPr lang="pt-BR" sz="1200" dirty="0" err="1">
                <a:latin typeface="Open Sans" panose="020B0604020202020204"/>
              </a:rPr>
              <a:t>invscaling</a:t>
            </a:r>
            <a:r>
              <a:rPr lang="pt-BR" sz="1200" dirty="0">
                <a:latin typeface="Open Sans" panose="020B0604020202020204"/>
              </a:rPr>
              <a:t>' diminui gradualmente a taxa de aprendizagem em cada passo de tempo 't' usando um expoente de escala inversa de '</a:t>
            </a:r>
            <a:r>
              <a:rPr lang="pt-BR" sz="1200" dirty="0" err="1">
                <a:latin typeface="Open Sans" panose="020B0604020202020204"/>
              </a:rPr>
              <a:t>power_t</a:t>
            </a:r>
            <a:r>
              <a:rPr lang="pt-BR" sz="1200" dirty="0">
                <a:latin typeface="Open Sans" panose="020B0604020202020204"/>
              </a:rPr>
              <a:t>'. </a:t>
            </a:r>
            <a:r>
              <a:rPr lang="pt-BR" sz="1200" dirty="0" err="1">
                <a:latin typeface="Open Sans" panose="020B0604020202020204"/>
              </a:rPr>
              <a:t>Effective_learning_rate</a:t>
            </a:r>
            <a:r>
              <a:rPr lang="pt-BR" sz="1200" dirty="0">
                <a:latin typeface="Open Sans" panose="020B0604020202020204"/>
              </a:rPr>
              <a:t> = </a:t>
            </a:r>
            <a:r>
              <a:rPr lang="pt-BR" sz="1200" dirty="0" err="1">
                <a:latin typeface="Open Sans" panose="020B0604020202020204"/>
              </a:rPr>
              <a:t>learning_rate_init</a:t>
            </a:r>
            <a:r>
              <a:rPr lang="pt-BR" sz="1200" dirty="0">
                <a:latin typeface="Open Sans" panose="020B0604020202020204"/>
              </a:rPr>
              <a:t> / </a:t>
            </a:r>
            <a:r>
              <a:rPr lang="pt-BR" sz="1200" dirty="0" err="1">
                <a:latin typeface="Open Sans" panose="020B0604020202020204"/>
              </a:rPr>
              <a:t>pow</a:t>
            </a:r>
            <a:r>
              <a:rPr lang="pt-BR" sz="1200" dirty="0">
                <a:latin typeface="Open Sans" panose="020B0604020202020204"/>
              </a:rPr>
              <a:t> (t, </a:t>
            </a:r>
            <a:r>
              <a:rPr lang="pt-BR" sz="1200" dirty="0" err="1">
                <a:latin typeface="Open Sans" panose="020B0604020202020204"/>
              </a:rPr>
              <a:t>power_t</a:t>
            </a:r>
            <a:r>
              <a:rPr lang="pt-BR" sz="1200" dirty="0">
                <a:latin typeface="Open Sans" panose="020B0604020202020204"/>
              </a:rPr>
              <a:t>)</a:t>
            </a:r>
          </a:p>
        </p:txBody>
      </p:sp>
    </p:spTree>
    <p:extLst>
      <p:ext uri="{BB962C8B-B14F-4D97-AF65-F5344CB8AC3E}">
        <p14:creationId xmlns:p14="http://schemas.microsoft.com/office/powerpoint/2010/main" val="37806387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1B4D3651-9CFD-4206-BA8E-32EF9787A86F}"/>
              </a:ext>
            </a:extLst>
          </p:cNvPr>
          <p:cNvSpPr/>
          <p:nvPr/>
        </p:nvSpPr>
        <p:spPr>
          <a:xfrm>
            <a:off x="0" y="1002669"/>
            <a:ext cx="12192000" cy="76105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119A2CB7-B11C-4B81-8A8A-CC1F0A49AC96}"/>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K-Nearest Neighbors</a:t>
            </a:r>
          </a:p>
        </p:txBody>
      </p:sp>
      <p:sp>
        <p:nvSpPr>
          <p:cNvPr id="13" name="Retângulo 12">
            <a:extLst>
              <a:ext uri="{FF2B5EF4-FFF2-40B4-BE49-F238E27FC236}">
                <a16:creationId xmlns:a16="http://schemas.microsoft.com/office/drawing/2014/main" id="{35F47299-7615-4100-B6B3-DD08E74F009D}"/>
              </a:ext>
            </a:extLst>
          </p:cNvPr>
          <p:cNvSpPr/>
          <p:nvPr/>
        </p:nvSpPr>
        <p:spPr>
          <a:xfrm>
            <a:off x="0" y="1136758"/>
            <a:ext cx="12191999" cy="523220"/>
          </a:xfrm>
          <a:prstGeom prst="rect">
            <a:avLst/>
          </a:prstGeom>
        </p:spPr>
        <p:txBody>
          <a:bodyPr wrap="square">
            <a:spAutoFit/>
          </a:bodyPr>
          <a:lstStyle/>
          <a:p>
            <a:r>
              <a:rPr lang="pt-BR" sz="1400" dirty="0">
                <a:solidFill>
                  <a:srgbClr val="434343"/>
                </a:solidFill>
                <a:latin typeface="Open Sans" panose="020B0604020202020204"/>
              </a:rPr>
              <a:t>Tem o objetivo de predizer uma variável resposta, tentando encontrar um número predefinido de amostras de treinamento mais próximas em distância do novo ponto e prever o rótulo a partir deles.</a:t>
            </a:r>
          </a:p>
        </p:txBody>
      </p:sp>
      <p:pic>
        <p:nvPicPr>
          <p:cNvPr id="5" name="Imagem 4">
            <a:extLst>
              <a:ext uri="{FF2B5EF4-FFF2-40B4-BE49-F238E27FC236}">
                <a16:creationId xmlns:a16="http://schemas.microsoft.com/office/drawing/2014/main" id="{B02380A2-6E90-4EAA-BDA0-B957624C36C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1836018"/>
            <a:ext cx="3687420" cy="3185964"/>
          </a:xfrm>
          <a:prstGeom prst="rect">
            <a:avLst/>
          </a:prstGeom>
        </p:spPr>
      </p:pic>
      <p:sp>
        <p:nvSpPr>
          <p:cNvPr id="2" name="Retângulo 1">
            <a:extLst>
              <a:ext uri="{FF2B5EF4-FFF2-40B4-BE49-F238E27FC236}">
                <a16:creationId xmlns:a16="http://schemas.microsoft.com/office/drawing/2014/main" id="{2A4BEA19-5133-4256-87BE-2A8A7D1612C9}"/>
              </a:ext>
            </a:extLst>
          </p:cNvPr>
          <p:cNvSpPr/>
          <p:nvPr/>
        </p:nvSpPr>
        <p:spPr>
          <a:xfrm>
            <a:off x="163047" y="6158558"/>
            <a:ext cx="6953250" cy="276999"/>
          </a:xfrm>
          <a:prstGeom prst="rect">
            <a:avLst/>
          </a:prstGeom>
        </p:spPr>
        <p:txBody>
          <a:bodyPr wrap="square">
            <a:spAutoFit/>
          </a:bodyPr>
          <a:lstStyle/>
          <a:p>
            <a:r>
              <a:rPr lang="pt-BR" sz="1200" dirty="0">
                <a:latin typeface="Open Sans" panose="020B0604020202020204"/>
              </a:rPr>
              <a:t>https://scikit-learn.org/stable/modules/neighbors.html#classification</a:t>
            </a:r>
          </a:p>
        </p:txBody>
      </p:sp>
      <p:sp>
        <p:nvSpPr>
          <p:cNvPr id="4" name="CaixaDeTexto 3">
            <a:extLst>
              <a:ext uri="{FF2B5EF4-FFF2-40B4-BE49-F238E27FC236}">
                <a16:creationId xmlns:a16="http://schemas.microsoft.com/office/drawing/2014/main" id="{9A59048D-F525-4259-B3B4-70789124B633}"/>
              </a:ext>
            </a:extLst>
          </p:cNvPr>
          <p:cNvSpPr txBox="1"/>
          <p:nvPr/>
        </p:nvSpPr>
        <p:spPr>
          <a:xfrm>
            <a:off x="3639672" y="1916873"/>
            <a:ext cx="8414356" cy="2031325"/>
          </a:xfrm>
          <a:prstGeom prst="rect">
            <a:avLst/>
          </a:prstGeom>
          <a:noFill/>
        </p:spPr>
        <p:txBody>
          <a:bodyPr wrap="square" rtlCol="0">
            <a:spAutoFit/>
          </a:bodyPr>
          <a:lstStyle/>
          <a:p>
            <a:r>
              <a:rPr lang="pt-BR" sz="1400" dirty="0">
                <a:latin typeface="Open Sans" panose="020B0604020202020204"/>
              </a:rPr>
              <a:t>O modelo de vizinhos mais próximos é um dos modelos mais simples que existe.</a:t>
            </a:r>
          </a:p>
          <a:p>
            <a:r>
              <a:rPr lang="pt-BR" sz="1400" dirty="0">
                <a:latin typeface="Open Sans" panose="020B0604020202020204"/>
              </a:rPr>
              <a:t>Ele não possui premissas matemáticas e não requer nenhum tipo de máquina pesada.</a:t>
            </a:r>
          </a:p>
          <a:p>
            <a:r>
              <a:rPr lang="pt-BR" sz="1400" dirty="0">
                <a:latin typeface="Open Sans" panose="020B0604020202020204"/>
              </a:rPr>
              <a:t>Para ele precisamos apenas de uma noção de medida e uma premissa de que pontos que estão perto um do outro são similares.</a:t>
            </a:r>
          </a:p>
          <a:p>
            <a:r>
              <a:rPr lang="pt-BR" sz="1400" dirty="0">
                <a:latin typeface="Open Sans" panose="020B0604020202020204"/>
              </a:rPr>
              <a:t>Este algoritmo, provavelmente não nos ajudará a entender os fatores determinantes de quaisquer fenômenos.</a:t>
            </a:r>
          </a:p>
          <a:p>
            <a:r>
              <a:rPr lang="pt-BR" sz="1400" dirty="0">
                <a:latin typeface="Open Sans" panose="020B0604020202020204"/>
              </a:rPr>
              <a:t>A implementação do KNN mais simples envolve o cálculo de força bruta de distâncias entre todos os pares de pontos no conjunto de dados.</a:t>
            </a:r>
          </a:p>
          <a:p>
            <a:r>
              <a:rPr lang="pt-BR" sz="1400" dirty="0">
                <a:latin typeface="Open Sans" panose="020B0604020202020204"/>
              </a:rPr>
              <a:t>Para N amostras em D dimensões, esta abordagem escala conforme O[DN²].</a:t>
            </a:r>
          </a:p>
        </p:txBody>
      </p:sp>
      <p:pic>
        <p:nvPicPr>
          <p:cNvPr id="7" name="Imagem 6" descr="Uma imagem contendo Aplicativo&#10;&#10;Descrição gerada automaticamente">
            <a:extLst>
              <a:ext uri="{FF2B5EF4-FFF2-40B4-BE49-F238E27FC236}">
                <a16:creationId xmlns:a16="http://schemas.microsoft.com/office/drawing/2014/main" id="{D4D9EF2A-DD6D-4FE4-B239-7B8EAEA152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905" y="5427981"/>
            <a:ext cx="5079170" cy="750635"/>
          </a:xfrm>
          <a:prstGeom prst="rect">
            <a:avLst/>
          </a:prstGeom>
        </p:spPr>
      </p:pic>
      <p:pic>
        <p:nvPicPr>
          <p:cNvPr id="9" name="Imagem 8" descr="Tabela&#10;&#10;Descrição gerada automaticamente">
            <a:extLst>
              <a:ext uri="{FF2B5EF4-FFF2-40B4-BE49-F238E27FC236}">
                <a16:creationId xmlns:a16="http://schemas.microsoft.com/office/drawing/2014/main" id="{FA33B221-CE00-48C8-B9FB-C76CAE826E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2782" y="4029052"/>
            <a:ext cx="5791702" cy="2244260"/>
          </a:xfrm>
          <a:prstGeom prst="rect">
            <a:avLst/>
          </a:prstGeom>
        </p:spPr>
      </p:pic>
    </p:spTree>
    <p:extLst>
      <p:ext uri="{BB962C8B-B14F-4D97-AF65-F5344CB8AC3E}">
        <p14:creationId xmlns:p14="http://schemas.microsoft.com/office/powerpoint/2010/main" val="32133835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ângulo 13">
            <a:extLst>
              <a:ext uri="{FF2B5EF4-FFF2-40B4-BE49-F238E27FC236}">
                <a16:creationId xmlns:a16="http://schemas.microsoft.com/office/drawing/2014/main" id="{2E3084BB-CDAD-4497-A3B6-5B3302CE7D64}"/>
              </a:ext>
            </a:extLst>
          </p:cNvPr>
          <p:cNvSpPr/>
          <p:nvPr/>
        </p:nvSpPr>
        <p:spPr>
          <a:xfrm>
            <a:off x="0" y="1462576"/>
            <a:ext cx="12192000" cy="76105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C5BA779B-71F7-4F9E-9601-5EE09AEA1257}"/>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Regressão</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Logística</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sp>
        <p:nvSpPr>
          <p:cNvPr id="11" name="Rectangle 29">
            <a:extLst>
              <a:ext uri="{FF2B5EF4-FFF2-40B4-BE49-F238E27FC236}">
                <a16:creationId xmlns:a16="http://schemas.microsoft.com/office/drawing/2014/main" id="{ED14F48B-1AAF-420F-85D4-B929861DEB4F}"/>
              </a:ext>
            </a:extLst>
          </p:cNvPr>
          <p:cNvSpPr>
            <a:spLocks noChangeArrowheads="1"/>
          </p:cNvSpPr>
          <p:nvPr/>
        </p:nvSpPr>
        <p:spPr bwMode="auto">
          <a:xfrm>
            <a:off x="25401" y="1500676"/>
            <a:ext cx="5613400" cy="685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900" b="1">
                <a:solidFill>
                  <a:schemeClr val="tx1"/>
                </a:solidFill>
                <a:latin typeface="Arial" panose="020B0604020202020204" pitchFamily="34" charset="0"/>
                <a:cs typeface="Arial" panose="020B0604020202020204" pitchFamily="34" charset="0"/>
              </a:defRPr>
            </a:lvl1pPr>
            <a:lvl2pPr marL="742950" indent="-285750">
              <a:defRPr sz="900" b="1">
                <a:solidFill>
                  <a:schemeClr val="tx1"/>
                </a:solidFill>
                <a:latin typeface="Arial" panose="020B0604020202020204" pitchFamily="34" charset="0"/>
                <a:cs typeface="Arial" panose="020B0604020202020204" pitchFamily="34" charset="0"/>
              </a:defRPr>
            </a:lvl2pPr>
            <a:lvl3pPr marL="1143000" indent="-228600">
              <a:defRPr sz="900" b="1">
                <a:solidFill>
                  <a:schemeClr val="tx1"/>
                </a:solidFill>
                <a:latin typeface="Arial" panose="020B0604020202020204" pitchFamily="34" charset="0"/>
                <a:cs typeface="Arial" panose="020B0604020202020204" pitchFamily="34" charset="0"/>
              </a:defRPr>
            </a:lvl3pPr>
            <a:lvl4pPr marL="1600200" indent="-228600">
              <a:defRPr sz="900" b="1">
                <a:solidFill>
                  <a:schemeClr val="tx1"/>
                </a:solidFill>
                <a:latin typeface="Arial" panose="020B0604020202020204" pitchFamily="34" charset="0"/>
                <a:cs typeface="Arial" panose="020B0604020202020204" pitchFamily="34" charset="0"/>
              </a:defRPr>
            </a:lvl4pPr>
            <a:lvl5pPr marL="2057400" indent="-228600">
              <a:defRPr sz="900" b="1">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9pPr>
          </a:lstStyle>
          <a:p>
            <a:pPr algn="just" eaLnBrk="0" hangingPunct="0">
              <a:lnSpc>
                <a:spcPct val="110000"/>
              </a:lnSpc>
              <a:buClr>
                <a:srgbClr val="800000"/>
              </a:buClr>
            </a:pPr>
            <a:r>
              <a:rPr lang="pt-BR" altLang="pt-BR" sz="1200" b="0" dirty="0">
                <a:solidFill>
                  <a:srgbClr val="434343"/>
                </a:solidFill>
                <a:latin typeface="Open sans" panose="020B0604020202020204"/>
              </a:rPr>
              <a:t>	Por meio de um processo iterativo, o modelo seleciona as variáveis mais relevantes e estima um peso para cada uma de suas categorias, atribuindo para cada cliente a probabilidade de se tornar inadimplente no futuro:</a:t>
            </a:r>
          </a:p>
        </p:txBody>
      </p:sp>
      <p:pic>
        <p:nvPicPr>
          <p:cNvPr id="3" name="Imagem 2">
            <a:extLst>
              <a:ext uri="{FF2B5EF4-FFF2-40B4-BE49-F238E27FC236}">
                <a16:creationId xmlns:a16="http://schemas.microsoft.com/office/drawing/2014/main" id="{083CDBC2-65FC-43B9-8ED3-AE3D90615EFE}"/>
              </a:ext>
            </a:extLst>
          </p:cNvPr>
          <p:cNvPicPr>
            <a:picLocks noChangeAspect="1"/>
          </p:cNvPicPr>
          <p:nvPr/>
        </p:nvPicPr>
        <p:blipFill rotWithShape="1">
          <a:blip r:embed="rId4"/>
          <a:srcRect l="37628" t="-12170" b="1"/>
          <a:stretch/>
        </p:blipFill>
        <p:spPr>
          <a:xfrm>
            <a:off x="7404100" y="1500676"/>
            <a:ext cx="2627242" cy="685764"/>
          </a:xfrm>
          <a:prstGeom prst="rect">
            <a:avLst/>
          </a:prstGeom>
        </p:spPr>
      </p:pic>
      <p:sp>
        <p:nvSpPr>
          <p:cNvPr id="4" name="Retângulo 3">
            <a:extLst>
              <a:ext uri="{FF2B5EF4-FFF2-40B4-BE49-F238E27FC236}">
                <a16:creationId xmlns:a16="http://schemas.microsoft.com/office/drawing/2014/main" id="{C1AAB662-7ED0-48ED-999D-4F13FFCB0A4C}"/>
              </a:ext>
            </a:extLst>
          </p:cNvPr>
          <p:cNvSpPr/>
          <p:nvPr/>
        </p:nvSpPr>
        <p:spPr>
          <a:xfrm>
            <a:off x="6974174" y="1708954"/>
            <a:ext cx="487634" cy="369332"/>
          </a:xfrm>
          <a:prstGeom prst="rect">
            <a:avLst/>
          </a:prstGeom>
        </p:spPr>
        <p:txBody>
          <a:bodyPr wrap="none">
            <a:spAutoFit/>
          </a:bodyPr>
          <a:lstStyle/>
          <a:p>
            <a:r>
              <a:rPr lang="pt-BR" altLang="pt-BR" dirty="0">
                <a:solidFill>
                  <a:schemeClr val="tx1">
                    <a:lumMod val="85000"/>
                    <a:lumOff val="15000"/>
                  </a:schemeClr>
                </a:solidFill>
                <a:latin typeface="Times New Roman" panose="02020603050405020304" pitchFamily="18" charset="0"/>
                <a:cs typeface="Times New Roman" panose="02020603050405020304" pitchFamily="18" charset="0"/>
              </a:rPr>
              <a:t>p =</a:t>
            </a:r>
            <a:endParaRPr lang="pt-BR"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pic>
        <p:nvPicPr>
          <p:cNvPr id="6" name="Imagem 5" descr="Uma imagem contendo mapa, guarda-chuva&#10;&#10;Descrição gerada automaticamente">
            <a:extLst>
              <a:ext uri="{FF2B5EF4-FFF2-40B4-BE49-F238E27FC236}">
                <a16:creationId xmlns:a16="http://schemas.microsoft.com/office/drawing/2014/main" id="{CD5B6C18-9A0B-47EC-9367-C3E5C83D9A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606" y="2702837"/>
            <a:ext cx="9162462" cy="3174306"/>
          </a:xfrm>
          <a:prstGeom prst="rect">
            <a:avLst/>
          </a:prstGeom>
        </p:spPr>
      </p:pic>
    </p:spTree>
    <p:extLst>
      <p:ext uri="{BB962C8B-B14F-4D97-AF65-F5344CB8AC3E}">
        <p14:creationId xmlns:p14="http://schemas.microsoft.com/office/powerpoint/2010/main" val="1704384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DFCD4E80-B3C3-4C02-BE52-6A1E40E35098}"/>
              </a:ext>
            </a:extLst>
          </p:cNvPr>
          <p:cNvSpPr/>
          <p:nvPr/>
        </p:nvSpPr>
        <p:spPr>
          <a:xfrm>
            <a:off x="4765074" y="764342"/>
            <a:ext cx="5166320" cy="4765022"/>
          </a:xfrm>
          <a:prstGeom prst="rect">
            <a:avLst/>
          </a:prstGeom>
          <a:solidFill>
            <a:schemeClr val="bg1"/>
          </a:solidFill>
        </p:spPr>
        <p:txBody>
          <a:bodyPr wrap="square">
            <a:spAutoFit/>
          </a:bodyPr>
          <a:lstStyle/>
          <a:p>
            <a:pPr marL="342900" indent="-342900">
              <a:lnSpc>
                <a:spcPct val="200000"/>
              </a:lnSpc>
              <a:buFont typeface="+mj-lt"/>
              <a:buAutoNum type="arabicPeriod"/>
            </a:pPr>
            <a:r>
              <a:rPr lang="pt-BR" sz="1400" dirty="0">
                <a:latin typeface="Open Sans" panose="020B0604020202020204" charset="0"/>
                <a:ea typeface="Open Sans" panose="020B0604020202020204" charset="0"/>
                <a:cs typeface="Open Sans" panose="020B0604020202020204" charset="0"/>
              </a:rPr>
              <a:t>Objetivo do Trabalho</a:t>
            </a:r>
          </a:p>
          <a:p>
            <a:pPr marL="342900" indent="-342900">
              <a:lnSpc>
                <a:spcPct val="200000"/>
              </a:lnSpc>
              <a:buFont typeface="+mj-lt"/>
              <a:buAutoNum type="arabicPeriod"/>
            </a:pPr>
            <a:r>
              <a:rPr lang="pt-BR" sz="1400" dirty="0">
                <a:latin typeface="Open Sans" panose="020B0604020202020204" charset="0"/>
                <a:ea typeface="Open Sans" panose="020B0604020202020204" charset="0"/>
                <a:cs typeface="Open Sans" panose="020B0604020202020204" charset="0"/>
              </a:rPr>
              <a:t>Contextualização do Problema</a:t>
            </a:r>
          </a:p>
          <a:p>
            <a:pPr marL="342900" indent="-342900">
              <a:lnSpc>
                <a:spcPct val="200000"/>
              </a:lnSpc>
              <a:buFont typeface="+mj-lt"/>
              <a:buAutoNum type="arabicPeriod"/>
            </a:pPr>
            <a:r>
              <a:rPr lang="pt-BR" sz="1400" dirty="0">
                <a:latin typeface="Open Sans" panose="020B0604020202020204" charset="0"/>
                <a:ea typeface="Open Sans" panose="020B0604020202020204" charset="0"/>
                <a:cs typeface="Open Sans" panose="020B0604020202020204" charset="0"/>
              </a:rPr>
              <a:t>Base de Dados</a:t>
            </a:r>
          </a:p>
          <a:p>
            <a:pPr marL="857250" lvl="1" indent="-400050">
              <a:lnSpc>
                <a:spcPct val="200000"/>
              </a:lnSpc>
              <a:buFont typeface="+mj-lt"/>
              <a:buAutoNum type="romanLcPeriod"/>
            </a:pPr>
            <a:r>
              <a:rPr lang="pt-BR" sz="1400" dirty="0">
                <a:latin typeface="Open Sans" panose="020B0604020202020204" charset="0"/>
                <a:ea typeface="Open Sans" panose="020B0604020202020204" charset="0"/>
                <a:cs typeface="Open Sans" panose="020B0604020202020204" charset="0"/>
              </a:rPr>
              <a:t>Bases originais </a:t>
            </a:r>
          </a:p>
          <a:p>
            <a:pPr marL="857250" lvl="1" indent="-400050">
              <a:lnSpc>
                <a:spcPct val="200000"/>
              </a:lnSpc>
              <a:buFont typeface="+mj-lt"/>
              <a:buAutoNum type="romanLcPeriod"/>
            </a:pPr>
            <a:r>
              <a:rPr lang="pt-BR" sz="1400" dirty="0">
                <a:latin typeface="Open Sans" panose="020B0604020202020204" charset="0"/>
                <a:ea typeface="Open Sans" panose="020B0604020202020204" charset="0"/>
                <a:cs typeface="Open Sans" panose="020B0604020202020204" charset="0"/>
              </a:rPr>
              <a:t>Filtros</a:t>
            </a:r>
          </a:p>
          <a:p>
            <a:pPr marL="857250" lvl="1" indent="-400050">
              <a:lnSpc>
                <a:spcPct val="200000"/>
              </a:lnSpc>
              <a:buFont typeface="+mj-lt"/>
              <a:buAutoNum type="romanLcPeriod"/>
            </a:pPr>
            <a:r>
              <a:rPr lang="pt-BR" sz="1400" dirty="0">
                <a:latin typeface="Open Sans" panose="020B0604020202020204" charset="0"/>
                <a:ea typeface="Open Sans" panose="020B0604020202020204" charset="0"/>
                <a:cs typeface="Open Sans" panose="020B0604020202020204" charset="0"/>
              </a:rPr>
              <a:t>Principais variáveis</a:t>
            </a:r>
          </a:p>
          <a:p>
            <a:pPr marL="342900" indent="-342900">
              <a:lnSpc>
                <a:spcPct val="200000"/>
              </a:lnSpc>
              <a:buFont typeface="+mj-lt"/>
              <a:buAutoNum type="arabicPeriod"/>
            </a:pPr>
            <a:r>
              <a:rPr lang="pt-BR" sz="1400" dirty="0">
                <a:latin typeface="Open Sans" panose="020B0604020202020204" charset="0"/>
                <a:ea typeface="Open Sans" panose="020B0604020202020204" charset="0"/>
                <a:cs typeface="Open Sans" panose="020B0604020202020204" charset="0"/>
              </a:rPr>
              <a:t>Análise Exploratória de Dados</a:t>
            </a:r>
          </a:p>
          <a:p>
            <a:pPr marL="342900" indent="-342900">
              <a:lnSpc>
                <a:spcPct val="200000"/>
              </a:lnSpc>
              <a:buFont typeface="+mj-lt"/>
              <a:buAutoNum type="arabicPeriod"/>
            </a:pPr>
            <a:r>
              <a:rPr lang="pt-BR" sz="1400" dirty="0">
                <a:latin typeface="Open Sans" panose="020B0604020202020204" charset="0"/>
                <a:ea typeface="Open Sans" panose="020B0604020202020204" charset="0"/>
                <a:cs typeface="Open Sans" panose="020B0604020202020204" charset="0"/>
              </a:rPr>
              <a:t>Reconhecimento De Faces</a:t>
            </a:r>
          </a:p>
          <a:p>
            <a:pPr marL="342900" indent="-342900">
              <a:lnSpc>
                <a:spcPct val="200000"/>
              </a:lnSpc>
              <a:buFont typeface="+mj-lt"/>
              <a:buAutoNum type="arabicPeriod"/>
            </a:pPr>
            <a:r>
              <a:rPr lang="pt-BR" sz="1400" dirty="0">
                <a:latin typeface="Open Sans" panose="020B0604020202020204" charset="0"/>
                <a:ea typeface="Open Sans" panose="020B0604020202020204" charset="0"/>
                <a:cs typeface="Open Sans" panose="020B0604020202020204" charset="0"/>
              </a:rPr>
              <a:t>Modelos de Classificação</a:t>
            </a:r>
          </a:p>
          <a:p>
            <a:pPr marL="342900" indent="-342900">
              <a:lnSpc>
                <a:spcPct val="200000"/>
              </a:lnSpc>
              <a:buFont typeface="+mj-lt"/>
              <a:buAutoNum type="arabicPeriod"/>
            </a:pPr>
            <a:r>
              <a:rPr lang="pt-BR" sz="1400" dirty="0">
                <a:latin typeface="Open Sans" panose="020B0604020202020204" charset="0"/>
                <a:ea typeface="Open Sans" panose="020B0604020202020204" charset="0"/>
                <a:cs typeface="Open Sans" panose="020B0604020202020204" charset="0"/>
              </a:rPr>
              <a:t>Conclusões</a:t>
            </a:r>
          </a:p>
          <a:p>
            <a:pPr marL="342900" indent="-342900">
              <a:lnSpc>
                <a:spcPct val="200000"/>
              </a:lnSpc>
              <a:buFont typeface="+mj-lt"/>
              <a:buAutoNum type="arabicPeriod"/>
            </a:pPr>
            <a:r>
              <a:rPr lang="pt-BR" sz="1400" dirty="0">
                <a:latin typeface="Open Sans" panose="020B0604020202020204" charset="0"/>
                <a:ea typeface="Open Sans" panose="020B0604020202020204" charset="0"/>
                <a:cs typeface="Open Sans" panose="020B0604020202020204" charset="0"/>
              </a:rPr>
              <a:t>Sugestão para Trabalhos Futuros</a:t>
            </a:r>
          </a:p>
        </p:txBody>
      </p:sp>
      <p:sp>
        <p:nvSpPr>
          <p:cNvPr id="10" name="Title Placeholder 1">
            <a:extLst>
              <a:ext uri="{FF2B5EF4-FFF2-40B4-BE49-F238E27FC236}">
                <a16:creationId xmlns:a16="http://schemas.microsoft.com/office/drawing/2014/main" id="{E366D41B-C93F-47E9-8910-B3ED36B5B583}"/>
              </a:ext>
            </a:extLst>
          </p:cNvPr>
          <p:cNvSpPr txBox="1">
            <a:spLocks/>
          </p:cNvSpPr>
          <p:nvPr/>
        </p:nvSpPr>
        <p:spPr>
          <a:xfrm>
            <a:off x="2620215" y="705698"/>
            <a:ext cx="6624736" cy="71323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dirty="0">
                <a:solidFill>
                  <a:srgbClr val="6ADBD9"/>
                </a:solidFill>
                <a:latin typeface="Open Sans" panose="020B0604020202020204" charset="0"/>
                <a:ea typeface="Open Sans" panose="020B0604020202020204" charset="0"/>
                <a:cs typeface="Open Sans" panose="020B0604020202020204" charset="0"/>
              </a:rPr>
              <a:t>Agenda</a:t>
            </a:r>
          </a:p>
        </p:txBody>
      </p:sp>
      <p:cxnSp>
        <p:nvCxnSpPr>
          <p:cNvPr id="12" name="Conector reto 11">
            <a:extLst>
              <a:ext uri="{FF2B5EF4-FFF2-40B4-BE49-F238E27FC236}">
                <a16:creationId xmlns:a16="http://schemas.microsoft.com/office/drawing/2014/main" id="{F7930CF3-BFC0-49B5-B624-FCF47341D5DC}"/>
              </a:ext>
            </a:extLst>
          </p:cNvPr>
          <p:cNvCxnSpPr>
            <a:cxnSpLocks/>
          </p:cNvCxnSpPr>
          <p:nvPr/>
        </p:nvCxnSpPr>
        <p:spPr>
          <a:xfrm flipH="1">
            <a:off x="4637989" y="1094509"/>
            <a:ext cx="1" cy="4253346"/>
          </a:xfrm>
          <a:prstGeom prst="line">
            <a:avLst/>
          </a:prstGeom>
          <a:ln>
            <a:solidFill>
              <a:srgbClr val="434343"/>
            </a:solidFill>
          </a:ln>
        </p:spPr>
        <p:style>
          <a:lnRef idx="1">
            <a:schemeClr val="accent1"/>
          </a:lnRef>
          <a:fillRef idx="0">
            <a:schemeClr val="accent1"/>
          </a:fillRef>
          <a:effectRef idx="0">
            <a:schemeClr val="accent1"/>
          </a:effectRef>
          <a:fontRef idx="minor">
            <a:schemeClr val="tx1"/>
          </a:fontRef>
        </p:style>
      </p:cxnSp>
      <p:sp>
        <p:nvSpPr>
          <p:cNvPr id="13" name="Elipse 12">
            <a:extLst>
              <a:ext uri="{FF2B5EF4-FFF2-40B4-BE49-F238E27FC236}">
                <a16:creationId xmlns:a16="http://schemas.microsoft.com/office/drawing/2014/main" id="{3FAE197E-B230-43A7-BFD6-755E781038C3}"/>
              </a:ext>
            </a:extLst>
          </p:cNvPr>
          <p:cNvSpPr/>
          <p:nvPr/>
        </p:nvSpPr>
        <p:spPr>
          <a:xfrm>
            <a:off x="4565133" y="989428"/>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14" name="Elipse 13">
            <a:extLst>
              <a:ext uri="{FF2B5EF4-FFF2-40B4-BE49-F238E27FC236}">
                <a16:creationId xmlns:a16="http://schemas.microsoft.com/office/drawing/2014/main" id="{DB6EB9D9-7F35-4C56-9960-B08A84F9FE06}"/>
              </a:ext>
            </a:extLst>
          </p:cNvPr>
          <p:cNvSpPr/>
          <p:nvPr/>
        </p:nvSpPr>
        <p:spPr>
          <a:xfrm>
            <a:off x="4565133" y="1913670"/>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19" name="Elipse 18">
            <a:extLst>
              <a:ext uri="{FF2B5EF4-FFF2-40B4-BE49-F238E27FC236}">
                <a16:creationId xmlns:a16="http://schemas.microsoft.com/office/drawing/2014/main" id="{A1FD3738-3BA8-43DD-BDEA-43513556BCB3}"/>
              </a:ext>
            </a:extLst>
          </p:cNvPr>
          <p:cNvSpPr/>
          <p:nvPr/>
        </p:nvSpPr>
        <p:spPr>
          <a:xfrm>
            <a:off x="4565133" y="2319289"/>
            <a:ext cx="145712" cy="145774"/>
          </a:xfrm>
          <a:prstGeom prst="ellipse">
            <a:avLst/>
          </a:prstGeom>
          <a:solidFill>
            <a:schemeClr val="bg1"/>
          </a:solidFill>
          <a:ln w="635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0" name="Elipse 19">
            <a:extLst>
              <a:ext uri="{FF2B5EF4-FFF2-40B4-BE49-F238E27FC236}">
                <a16:creationId xmlns:a16="http://schemas.microsoft.com/office/drawing/2014/main" id="{E8FD2CCA-FA6C-4142-9B0D-E4E25F50DDB7}"/>
              </a:ext>
            </a:extLst>
          </p:cNvPr>
          <p:cNvSpPr/>
          <p:nvPr/>
        </p:nvSpPr>
        <p:spPr>
          <a:xfrm>
            <a:off x="4565133" y="2739136"/>
            <a:ext cx="145712" cy="145774"/>
          </a:xfrm>
          <a:prstGeom prst="ellipse">
            <a:avLst/>
          </a:prstGeom>
          <a:solidFill>
            <a:schemeClr val="bg1"/>
          </a:solidFill>
          <a:ln w="635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1" name="Elipse 20">
            <a:extLst>
              <a:ext uri="{FF2B5EF4-FFF2-40B4-BE49-F238E27FC236}">
                <a16:creationId xmlns:a16="http://schemas.microsoft.com/office/drawing/2014/main" id="{20F007FE-3C45-4C50-96EF-E95FF61957B6}"/>
              </a:ext>
            </a:extLst>
          </p:cNvPr>
          <p:cNvSpPr/>
          <p:nvPr/>
        </p:nvSpPr>
        <p:spPr>
          <a:xfrm>
            <a:off x="4565133" y="3529403"/>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ndParaRPr>
          </a:p>
        </p:txBody>
      </p:sp>
      <p:sp>
        <p:nvSpPr>
          <p:cNvPr id="27" name="Espaço Reservado para Número de Slide 4">
            <a:extLst>
              <a:ext uri="{FF2B5EF4-FFF2-40B4-BE49-F238E27FC236}">
                <a16:creationId xmlns:a16="http://schemas.microsoft.com/office/drawing/2014/main" id="{22B111D7-6513-4977-A767-A5AF2542645F}"/>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3</a:t>
            </a:fld>
            <a:endParaRPr lang="pt-BR" dirty="0">
              <a:solidFill>
                <a:srgbClr val="6ADBD9"/>
              </a:solidFill>
              <a:latin typeface="Open Sans" panose="020B0604020202020204"/>
            </a:endParaRPr>
          </a:p>
        </p:txBody>
      </p:sp>
      <p:sp>
        <p:nvSpPr>
          <p:cNvPr id="28" name="Pentágono 27">
            <a:extLst>
              <a:ext uri="{FF2B5EF4-FFF2-40B4-BE49-F238E27FC236}">
                <a16:creationId xmlns:a16="http://schemas.microsoft.com/office/drawing/2014/main" id="{2AD141AF-5A45-4FCB-ACAC-33EB4EBC55A4}"/>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sp>
        <p:nvSpPr>
          <p:cNvPr id="18" name="Elipse 17">
            <a:extLst>
              <a:ext uri="{FF2B5EF4-FFF2-40B4-BE49-F238E27FC236}">
                <a16:creationId xmlns:a16="http://schemas.microsoft.com/office/drawing/2014/main" id="{43901B07-45B4-4E86-84D2-99A00E832B84}"/>
              </a:ext>
            </a:extLst>
          </p:cNvPr>
          <p:cNvSpPr/>
          <p:nvPr/>
        </p:nvSpPr>
        <p:spPr>
          <a:xfrm>
            <a:off x="4565133" y="1486382"/>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15" name="Elipse 14">
            <a:extLst>
              <a:ext uri="{FF2B5EF4-FFF2-40B4-BE49-F238E27FC236}">
                <a16:creationId xmlns:a16="http://schemas.microsoft.com/office/drawing/2014/main" id="{539B0DFA-8F15-49B6-BFF8-08611FB7392C}"/>
              </a:ext>
            </a:extLst>
          </p:cNvPr>
          <p:cNvSpPr/>
          <p:nvPr/>
        </p:nvSpPr>
        <p:spPr>
          <a:xfrm>
            <a:off x="4565133" y="3950477"/>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ndParaRPr>
          </a:p>
        </p:txBody>
      </p:sp>
      <p:sp>
        <p:nvSpPr>
          <p:cNvPr id="22" name="Elipse 21">
            <a:extLst>
              <a:ext uri="{FF2B5EF4-FFF2-40B4-BE49-F238E27FC236}">
                <a16:creationId xmlns:a16="http://schemas.microsoft.com/office/drawing/2014/main" id="{720E669F-5389-4DCE-864B-761AF2A4B25A}"/>
              </a:ext>
            </a:extLst>
          </p:cNvPr>
          <p:cNvSpPr/>
          <p:nvPr/>
        </p:nvSpPr>
        <p:spPr>
          <a:xfrm>
            <a:off x="4565133" y="4371551"/>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3" name="Elipse 22">
            <a:extLst>
              <a:ext uri="{FF2B5EF4-FFF2-40B4-BE49-F238E27FC236}">
                <a16:creationId xmlns:a16="http://schemas.microsoft.com/office/drawing/2014/main" id="{6E71B8F3-6326-4C0C-A58D-B01B7517A5E8}"/>
              </a:ext>
            </a:extLst>
          </p:cNvPr>
          <p:cNvSpPr/>
          <p:nvPr/>
        </p:nvSpPr>
        <p:spPr>
          <a:xfrm>
            <a:off x="4565133" y="4815451"/>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4" name="Elipse 23">
            <a:extLst>
              <a:ext uri="{FF2B5EF4-FFF2-40B4-BE49-F238E27FC236}">
                <a16:creationId xmlns:a16="http://schemas.microsoft.com/office/drawing/2014/main" id="{53784E7B-AFD7-4F97-B13C-E9B157E9F7A4}"/>
              </a:ext>
            </a:extLst>
          </p:cNvPr>
          <p:cNvSpPr/>
          <p:nvPr/>
        </p:nvSpPr>
        <p:spPr>
          <a:xfrm>
            <a:off x="4565133" y="5235298"/>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30" name="Espaço Reservado para Data 5">
            <a:extLst>
              <a:ext uri="{FF2B5EF4-FFF2-40B4-BE49-F238E27FC236}">
                <a16:creationId xmlns:a16="http://schemas.microsoft.com/office/drawing/2014/main" id="{591287D2-17D8-4386-8D13-98D3DA751F3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9" name="Imagem 28"/>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25" name="Elipse 24">
            <a:extLst>
              <a:ext uri="{FF2B5EF4-FFF2-40B4-BE49-F238E27FC236}">
                <a16:creationId xmlns:a16="http://schemas.microsoft.com/office/drawing/2014/main" id="{2EE0D525-50CE-4B3D-BC3E-71E1F4D68F65}"/>
              </a:ext>
            </a:extLst>
          </p:cNvPr>
          <p:cNvSpPr/>
          <p:nvPr/>
        </p:nvSpPr>
        <p:spPr>
          <a:xfrm>
            <a:off x="4565133" y="3113211"/>
            <a:ext cx="145712" cy="145774"/>
          </a:xfrm>
          <a:prstGeom prst="ellipse">
            <a:avLst/>
          </a:prstGeom>
          <a:solidFill>
            <a:schemeClr val="bg1"/>
          </a:solidFill>
          <a:ln w="635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35997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1B4D3651-9CFD-4206-BA8E-32EF9787A86F}"/>
              </a:ext>
            </a:extLst>
          </p:cNvPr>
          <p:cNvSpPr/>
          <p:nvPr/>
        </p:nvSpPr>
        <p:spPr>
          <a:xfrm>
            <a:off x="0" y="1020254"/>
            <a:ext cx="12192000" cy="76105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119A2CB7-B11C-4B81-8A8A-CC1F0A49AC96}"/>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Gradient Boosting</a:t>
            </a:r>
          </a:p>
        </p:txBody>
      </p:sp>
      <p:sp>
        <p:nvSpPr>
          <p:cNvPr id="13" name="Retângulo 12">
            <a:extLst>
              <a:ext uri="{FF2B5EF4-FFF2-40B4-BE49-F238E27FC236}">
                <a16:creationId xmlns:a16="http://schemas.microsoft.com/office/drawing/2014/main" id="{35F47299-7615-4100-B6B3-DD08E74F009D}"/>
              </a:ext>
            </a:extLst>
          </p:cNvPr>
          <p:cNvSpPr/>
          <p:nvPr/>
        </p:nvSpPr>
        <p:spPr>
          <a:xfrm>
            <a:off x="185143" y="1136758"/>
            <a:ext cx="12006857" cy="646331"/>
          </a:xfrm>
          <a:prstGeom prst="rect">
            <a:avLst/>
          </a:prstGeom>
        </p:spPr>
        <p:txBody>
          <a:bodyPr wrap="square">
            <a:spAutoFit/>
          </a:bodyPr>
          <a:lstStyle/>
          <a:p>
            <a:r>
              <a:rPr lang="pt-BR" sz="1200" dirty="0">
                <a:solidFill>
                  <a:srgbClr val="434343"/>
                </a:solidFill>
                <a:latin typeface="Open Sans" panose="020B0604020202020204"/>
              </a:rPr>
              <a:t>É um modelo construído para combinar as previsões de vários estimadores. São construídos sequencialmente e tenta-se reduzir o viés do estimador base a partir de uma ajuste  dos modelos treinados previamente. A motivação é combinar vários modelos fracos para produzir um conjunto poderoso. </a:t>
            </a:r>
          </a:p>
          <a:p>
            <a:endParaRPr lang="pt-BR" sz="1200" dirty="0">
              <a:solidFill>
                <a:srgbClr val="434343"/>
              </a:solidFill>
              <a:latin typeface="Open Sans" panose="020B0604020202020204"/>
            </a:endParaRPr>
          </a:p>
        </p:txBody>
      </p:sp>
      <p:sp>
        <p:nvSpPr>
          <p:cNvPr id="2" name="Retângulo 1">
            <a:extLst>
              <a:ext uri="{FF2B5EF4-FFF2-40B4-BE49-F238E27FC236}">
                <a16:creationId xmlns:a16="http://schemas.microsoft.com/office/drawing/2014/main" id="{2A4BEA19-5133-4256-87BE-2A8A7D1612C9}"/>
              </a:ext>
            </a:extLst>
          </p:cNvPr>
          <p:cNvSpPr/>
          <p:nvPr/>
        </p:nvSpPr>
        <p:spPr>
          <a:xfrm>
            <a:off x="309196" y="6076001"/>
            <a:ext cx="6953250" cy="276999"/>
          </a:xfrm>
          <a:prstGeom prst="rect">
            <a:avLst/>
          </a:prstGeom>
        </p:spPr>
        <p:txBody>
          <a:bodyPr wrap="square">
            <a:spAutoFit/>
          </a:bodyPr>
          <a:lstStyle/>
          <a:p>
            <a:r>
              <a:rPr lang="pt-BR" sz="1200" dirty="0">
                <a:latin typeface="Open Sans" panose="020B0604020202020204"/>
              </a:rPr>
              <a:t>https://scikit-learn.org/stable/modules/neighbors.html#classification</a:t>
            </a:r>
          </a:p>
        </p:txBody>
      </p:sp>
      <p:pic>
        <p:nvPicPr>
          <p:cNvPr id="6" name="Imagem 5" descr="Uma imagem contendo texto, screenshot&#10;&#10;Descrição gerada automaticamente">
            <a:extLst>
              <a:ext uri="{FF2B5EF4-FFF2-40B4-BE49-F238E27FC236}">
                <a16:creationId xmlns:a16="http://schemas.microsoft.com/office/drawing/2014/main" id="{2CA9D539-889A-4E30-A666-2C6F2CE6FE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000" y="1908008"/>
            <a:ext cx="5590904" cy="2092370"/>
          </a:xfrm>
          <a:prstGeom prst="rect">
            <a:avLst/>
          </a:prstGeom>
        </p:spPr>
      </p:pic>
      <p:pic>
        <p:nvPicPr>
          <p:cNvPr id="8" name="Imagem 7">
            <a:extLst>
              <a:ext uri="{FF2B5EF4-FFF2-40B4-BE49-F238E27FC236}">
                <a16:creationId xmlns:a16="http://schemas.microsoft.com/office/drawing/2014/main" id="{0AEB56E4-FB13-4812-902E-5E17334FF3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000" y="4000378"/>
            <a:ext cx="3167100" cy="1751342"/>
          </a:xfrm>
          <a:prstGeom prst="rect">
            <a:avLst/>
          </a:prstGeom>
        </p:spPr>
      </p:pic>
    </p:spTree>
    <p:extLst>
      <p:ext uri="{BB962C8B-B14F-4D97-AF65-F5344CB8AC3E}">
        <p14:creationId xmlns:p14="http://schemas.microsoft.com/office/powerpoint/2010/main" val="30667207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1B4D3651-9CFD-4206-BA8E-32EF9787A86F}"/>
              </a:ext>
            </a:extLst>
          </p:cNvPr>
          <p:cNvSpPr/>
          <p:nvPr/>
        </p:nvSpPr>
        <p:spPr>
          <a:xfrm>
            <a:off x="0" y="1002669"/>
            <a:ext cx="12192000" cy="76105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119A2CB7-B11C-4B81-8A8A-CC1F0A49AC96}"/>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Random Forest</a:t>
            </a:r>
          </a:p>
        </p:txBody>
      </p:sp>
      <p:sp>
        <p:nvSpPr>
          <p:cNvPr id="13" name="Retângulo 12">
            <a:extLst>
              <a:ext uri="{FF2B5EF4-FFF2-40B4-BE49-F238E27FC236}">
                <a16:creationId xmlns:a16="http://schemas.microsoft.com/office/drawing/2014/main" id="{35F47299-7615-4100-B6B3-DD08E74F009D}"/>
              </a:ext>
            </a:extLst>
          </p:cNvPr>
          <p:cNvSpPr/>
          <p:nvPr/>
        </p:nvSpPr>
        <p:spPr>
          <a:xfrm>
            <a:off x="185143" y="1136758"/>
            <a:ext cx="12006857" cy="461665"/>
          </a:xfrm>
          <a:prstGeom prst="rect">
            <a:avLst/>
          </a:prstGeom>
        </p:spPr>
        <p:txBody>
          <a:bodyPr wrap="square">
            <a:spAutoFit/>
          </a:bodyPr>
          <a:lstStyle/>
          <a:p>
            <a:r>
              <a:rPr lang="pt-BR" sz="1200" dirty="0">
                <a:solidFill>
                  <a:srgbClr val="434343"/>
                </a:solidFill>
                <a:latin typeface="Open Sans" panose="020B0604020202020204"/>
              </a:rPr>
              <a:t>É um estimador que ajusta vários classificadores de árvore de decisão em várias </a:t>
            </a:r>
            <a:r>
              <a:rPr lang="pt-BR" sz="1200" dirty="0" err="1">
                <a:solidFill>
                  <a:srgbClr val="434343"/>
                </a:solidFill>
                <a:latin typeface="Open Sans" panose="020B0604020202020204"/>
              </a:rPr>
              <a:t>subamostras</a:t>
            </a:r>
            <a:r>
              <a:rPr lang="pt-BR" sz="1200" dirty="0">
                <a:solidFill>
                  <a:srgbClr val="434343"/>
                </a:solidFill>
                <a:latin typeface="Open Sans" panose="020B0604020202020204"/>
              </a:rPr>
              <a:t> do conjunto de dados e usa a média para melhorar a </a:t>
            </a:r>
            <a:r>
              <a:rPr lang="pt-BR" sz="1200" dirty="0" err="1">
                <a:solidFill>
                  <a:srgbClr val="434343"/>
                </a:solidFill>
                <a:latin typeface="Open Sans" panose="020B0604020202020204"/>
              </a:rPr>
              <a:t>accuracy</a:t>
            </a:r>
            <a:r>
              <a:rPr lang="pt-BR" sz="1200" dirty="0">
                <a:solidFill>
                  <a:srgbClr val="434343"/>
                </a:solidFill>
                <a:latin typeface="Open Sans" panose="020B0604020202020204"/>
              </a:rPr>
              <a:t> e controlar o over-</a:t>
            </a:r>
            <a:r>
              <a:rPr lang="pt-BR" sz="1200" dirty="0" err="1">
                <a:solidFill>
                  <a:srgbClr val="434343"/>
                </a:solidFill>
                <a:latin typeface="Open Sans" panose="020B0604020202020204"/>
              </a:rPr>
              <a:t>fitting</a:t>
            </a:r>
            <a:r>
              <a:rPr lang="pt-BR" sz="1200" dirty="0">
                <a:solidFill>
                  <a:srgbClr val="434343"/>
                </a:solidFill>
                <a:latin typeface="Open Sans" panose="020B0604020202020204"/>
              </a:rPr>
              <a:t>. </a:t>
            </a:r>
          </a:p>
        </p:txBody>
      </p:sp>
      <p:pic>
        <p:nvPicPr>
          <p:cNvPr id="5" name="Imagem 4">
            <a:extLst>
              <a:ext uri="{FF2B5EF4-FFF2-40B4-BE49-F238E27FC236}">
                <a16:creationId xmlns:a16="http://schemas.microsoft.com/office/drawing/2014/main" id="{B02380A2-6E90-4EAA-BDA0-B957624C36C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85143" y="1908079"/>
            <a:ext cx="6052770" cy="3582912"/>
          </a:xfrm>
          <a:prstGeom prst="rect">
            <a:avLst/>
          </a:prstGeom>
        </p:spPr>
      </p:pic>
      <p:sp>
        <p:nvSpPr>
          <p:cNvPr id="2" name="Retângulo 1">
            <a:extLst>
              <a:ext uri="{FF2B5EF4-FFF2-40B4-BE49-F238E27FC236}">
                <a16:creationId xmlns:a16="http://schemas.microsoft.com/office/drawing/2014/main" id="{2A4BEA19-5133-4256-87BE-2A8A7D1612C9}"/>
              </a:ext>
            </a:extLst>
          </p:cNvPr>
          <p:cNvSpPr/>
          <p:nvPr/>
        </p:nvSpPr>
        <p:spPr>
          <a:xfrm>
            <a:off x="256670" y="5963533"/>
            <a:ext cx="6953250" cy="276999"/>
          </a:xfrm>
          <a:prstGeom prst="rect">
            <a:avLst/>
          </a:prstGeom>
        </p:spPr>
        <p:txBody>
          <a:bodyPr wrap="square">
            <a:spAutoFit/>
          </a:bodyPr>
          <a:lstStyle/>
          <a:p>
            <a:r>
              <a:rPr lang="pt-BR" sz="1200" dirty="0">
                <a:latin typeface="Open Sans" panose="020B0604020202020204"/>
              </a:rPr>
              <a:t>https://scikit-learn.org/stable/modules/neighbors.html#classification</a:t>
            </a:r>
          </a:p>
        </p:txBody>
      </p:sp>
    </p:spTree>
    <p:extLst>
      <p:ext uri="{BB962C8B-B14F-4D97-AF65-F5344CB8AC3E}">
        <p14:creationId xmlns:p14="http://schemas.microsoft.com/office/powerpoint/2010/main" val="30229861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D01F0A18-9385-466E-BA40-5D539B381D52}"/>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Desempenho</a:t>
            </a:r>
            <a:r>
              <a:rPr lang="en-US" dirty="0">
                <a:solidFill>
                  <a:srgbClr val="434343"/>
                </a:solidFill>
                <a:latin typeface="Open Sans" panose="020B0604020202020204" charset="0"/>
                <a:ea typeface="Open Sans" panose="020B0604020202020204" charset="0"/>
                <a:cs typeface="Open Sans" panose="020B0604020202020204" charset="0"/>
              </a:rPr>
              <a:t> dos </a:t>
            </a:r>
            <a:r>
              <a:rPr lang="en-US" dirty="0" err="1">
                <a:solidFill>
                  <a:srgbClr val="434343"/>
                </a:solidFill>
                <a:latin typeface="Open Sans" panose="020B0604020202020204" charset="0"/>
                <a:ea typeface="Open Sans" panose="020B0604020202020204" charset="0"/>
                <a:cs typeface="Open Sans" panose="020B0604020202020204" charset="0"/>
              </a:rPr>
              <a:t>Modelos</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pic>
        <p:nvPicPr>
          <p:cNvPr id="4" name="Imagem 3">
            <a:extLst>
              <a:ext uri="{FF2B5EF4-FFF2-40B4-BE49-F238E27FC236}">
                <a16:creationId xmlns:a16="http://schemas.microsoft.com/office/drawing/2014/main" id="{DF6D9467-5721-45D4-9F56-B4735767D150}"/>
              </a:ext>
            </a:extLst>
          </p:cNvPr>
          <p:cNvPicPr>
            <a:picLocks noChangeAspect="1"/>
          </p:cNvPicPr>
          <p:nvPr/>
        </p:nvPicPr>
        <p:blipFill rotWithShape="1">
          <a:blip r:embed="rId4">
            <a:extLst>
              <a:ext uri="{28A0092B-C50C-407E-A947-70E740481C1C}">
                <a14:useLocalDpi xmlns:a14="http://schemas.microsoft.com/office/drawing/2010/main" val="0"/>
              </a:ext>
            </a:extLst>
          </a:blip>
          <a:srcRect b="26143"/>
          <a:stretch/>
        </p:blipFill>
        <p:spPr>
          <a:xfrm>
            <a:off x="640913" y="1423281"/>
            <a:ext cx="10597982" cy="3891376"/>
          </a:xfrm>
          <a:prstGeom prst="rect">
            <a:avLst/>
          </a:prstGeom>
        </p:spPr>
      </p:pic>
      <p:sp>
        <p:nvSpPr>
          <p:cNvPr id="18" name="Retângulo 17">
            <a:extLst>
              <a:ext uri="{FF2B5EF4-FFF2-40B4-BE49-F238E27FC236}">
                <a16:creationId xmlns:a16="http://schemas.microsoft.com/office/drawing/2014/main" id="{43836080-95BF-4D25-80EC-19FFD9903A5A}"/>
              </a:ext>
            </a:extLst>
          </p:cNvPr>
          <p:cNvSpPr/>
          <p:nvPr/>
        </p:nvSpPr>
        <p:spPr>
          <a:xfrm>
            <a:off x="-1" y="876881"/>
            <a:ext cx="12192001" cy="76105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00" dirty="0">
                <a:latin typeface="Open Sans" panose="020B0604020202020204"/>
              </a:rPr>
              <a:t>Foram treinados 98 modelos com diversos parâmetros diferentes entre si variando entre: </a:t>
            </a:r>
          </a:p>
          <a:p>
            <a:r>
              <a:rPr lang="pt-BR" sz="1400" dirty="0">
                <a:latin typeface="Open Sans" panose="020B0604020202020204"/>
              </a:rPr>
              <a:t>SVC, SGD, </a:t>
            </a:r>
            <a:r>
              <a:rPr lang="pt-BR" sz="1400" dirty="0" err="1">
                <a:latin typeface="Open Sans" panose="020B0604020202020204"/>
              </a:rPr>
              <a:t>DecisionTree</a:t>
            </a:r>
            <a:r>
              <a:rPr lang="pt-BR" sz="1400" dirty="0">
                <a:latin typeface="Open Sans" panose="020B0604020202020204"/>
              </a:rPr>
              <a:t>, </a:t>
            </a:r>
            <a:r>
              <a:rPr lang="pt-BR" sz="1400" dirty="0" err="1">
                <a:latin typeface="Open Sans" panose="020B0604020202020204"/>
              </a:rPr>
              <a:t>Naive</a:t>
            </a:r>
            <a:r>
              <a:rPr lang="pt-BR" sz="1400" dirty="0">
                <a:latin typeface="Open Sans" panose="020B0604020202020204"/>
              </a:rPr>
              <a:t> </a:t>
            </a:r>
            <a:r>
              <a:rPr lang="pt-BR" sz="1400" dirty="0" err="1">
                <a:latin typeface="Open Sans" panose="020B0604020202020204"/>
              </a:rPr>
              <a:t>Bayes</a:t>
            </a:r>
            <a:r>
              <a:rPr lang="pt-BR" sz="1400" dirty="0">
                <a:latin typeface="Open Sans" panose="020B0604020202020204"/>
              </a:rPr>
              <a:t>, k-</a:t>
            </a:r>
            <a:r>
              <a:rPr lang="pt-BR" sz="1400" dirty="0" err="1">
                <a:latin typeface="Open Sans" panose="020B0604020202020204"/>
              </a:rPr>
              <a:t>nearest</a:t>
            </a:r>
            <a:r>
              <a:rPr lang="pt-BR" sz="1400" dirty="0">
                <a:latin typeface="Open Sans" panose="020B0604020202020204"/>
              </a:rPr>
              <a:t> </a:t>
            </a:r>
            <a:r>
              <a:rPr lang="pt-BR" sz="1400" dirty="0" err="1">
                <a:latin typeface="Open Sans" panose="020B0604020202020204"/>
              </a:rPr>
              <a:t>neighbors</a:t>
            </a:r>
            <a:r>
              <a:rPr lang="pt-BR" sz="1400" dirty="0">
                <a:latin typeface="Open Sans" panose="020B0604020202020204"/>
              </a:rPr>
              <a:t>, </a:t>
            </a:r>
            <a:r>
              <a:rPr lang="pt-BR" sz="1400" dirty="0" err="1">
                <a:latin typeface="Open Sans" panose="020B0604020202020204"/>
              </a:rPr>
              <a:t>LogisticRegression</a:t>
            </a:r>
            <a:r>
              <a:rPr lang="pt-BR" sz="1400" dirty="0">
                <a:latin typeface="Open Sans" panose="020B0604020202020204"/>
              </a:rPr>
              <a:t>, MLP,  </a:t>
            </a:r>
            <a:r>
              <a:rPr lang="pt-BR" sz="1400" dirty="0" err="1">
                <a:latin typeface="Open Sans" panose="020B0604020202020204"/>
              </a:rPr>
              <a:t>RandomForest</a:t>
            </a:r>
            <a:r>
              <a:rPr lang="pt-BR" sz="1400" dirty="0">
                <a:latin typeface="Open Sans" panose="020B0604020202020204"/>
              </a:rPr>
              <a:t>, </a:t>
            </a:r>
            <a:r>
              <a:rPr lang="pt-BR" sz="1400" dirty="0" err="1">
                <a:latin typeface="Open Sans" panose="020B0604020202020204"/>
              </a:rPr>
              <a:t>ExtraTrees</a:t>
            </a:r>
            <a:r>
              <a:rPr lang="pt-BR" sz="1400" dirty="0">
                <a:latin typeface="Open Sans" panose="020B0604020202020204"/>
              </a:rPr>
              <a:t>, </a:t>
            </a:r>
            <a:r>
              <a:rPr lang="pt-BR" sz="1400" dirty="0" err="1">
                <a:latin typeface="Open Sans" panose="020B0604020202020204"/>
              </a:rPr>
              <a:t>AdaBoost</a:t>
            </a:r>
            <a:r>
              <a:rPr lang="pt-BR" sz="1400" dirty="0">
                <a:latin typeface="Open Sans" panose="020B0604020202020204"/>
              </a:rPr>
              <a:t> e </a:t>
            </a:r>
            <a:r>
              <a:rPr lang="pt-BR" sz="1400" dirty="0" err="1">
                <a:latin typeface="Open Sans" panose="020B0604020202020204"/>
              </a:rPr>
              <a:t>GradientBoosting</a:t>
            </a:r>
            <a:endParaRPr lang="pt-BR" sz="1400" dirty="0">
              <a:latin typeface="Open Sans" panose="020B0604020202020204"/>
            </a:endParaRPr>
          </a:p>
        </p:txBody>
      </p:sp>
      <p:pic>
        <p:nvPicPr>
          <p:cNvPr id="6" name="Imagem 5" descr="Tela de celular com texto preto sobre fundo branco&#10;&#10;Descrição gerada automaticamente">
            <a:extLst>
              <a:ext uri="{FF2B5EF4-FFF2-40B4-BE49-F238E27FC236}">
                <a16:creationId xmlns:a16="http://schemas.microsoft.com/office/drawing/2014/main" id="{25B7A03D-0705-4B8A-899D-55B32AEF77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13912" y="5211226"/>
            <a:ext cx="7900984" cy="1510248"/>
          </a:xfrm>
          <a:prstGeom prst="rect">
            <a:avLst/>
          </a:prstGeom>
        </p:spPr>
      </p:pic>
    </p:spTree>
    <p:extLst>
      <p:ext uri="{BB962C8B-B14F-4D97-AF65-F5344CB8AC3E}">
        <p14:creationId xmlns:p14="http://schemas.microsoft.com/office/powerpoint/2010/main" val="19725567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D01F0A18-9385-466E-BA40-5D539B381D52}"/>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Desempenho</a:t>
            </a:r>
            <a:r>
              <a:rPr lang="en-US" dirty="0">
                <a:solidFill>
                  <a:srgbClr val="434343"/>
                </a:solidFill>
                <a:latin typeface="Open Sans" panose="020B0604020202020204" charset="0"/>
                <a:ea typeface="Open Sans" panose="020B0604020202020204" charset="0"/>
                <a:cs typeface="Open Sans" panose="020B0604020202020204" charset="0"/>
              </a:rPr>
              <a:t> dos </a:t>
            </a:r>
            <a:r>
              <a:rPr lang="en-US" dirty="0" err="1">
                <a:solidFill>
                  <a:srgbClr val="434343"/>
                </a:solidFill>
                <a:latin typeface="Open Sans" panose="020B0604020202020204" charset="0"/>
                <a:ea typeface="Open Sans" panose="020B0604020202020204" charset="0"/>
                <a:cs typeface="Open Sans" panose="020B0604020202020204" charset="0"/>
              </a:rPr>
              <a:t>Modelos</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pic>
        <p:nvPicPr>
          <p:cNvPr id="4" name="Imagem 3">
            <a:extLst>
              <a:ext uri="{FF2B5EF4-FFF2-40B4-BE49-F238E27FC236}">
                <a16:creationId xmlns:a16="http://schemas.microsoft.com/office/drawing/2014/main" id="{DF6D9467-5721-45D4-9F56-B4735767D15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26460" y="1423281"/>
            <a:ext cx="8626888" cy="3891376"/>
          </a:xfrm>
          <a:prstGeom prst="rect">
            <a:avLst/>
          </a:prstGeom>
        </p:spPr>
      </p:pic>
      <p:sp>
        <p:nvSpPr>
          <p:cNvPr id="18" name="Retângulo 17">
            <a:extLst>
              <a:ext uri="{FF2B5EF4-FFF2-40B4-BE49-F238E27FC236}">
                <a16:creationId xmlns:a16="http://schemas.microsoft.com/office/drawing/2014/main" id="{43836080-95BF-4D25-80EC-19FFD9903A5A}"/>
              </a:ext>
            </a:extLst>
          </p:cNvPr>
          <p:cNvSpPr/>
          <p:nvPr/>
        </p:nvSpPr>
        <p:spPr>
          <a:xfrm>
            <a:off x="-1" y="876882"/>
            <a:ext cx="12192001" cy="66646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00" dirty="0">
                <a:latin typeface="Open Sans" panose="020B0604020202020204"/>
              </a:rPr>
              <a:t>Foram treinados 98 modelos com diversos parâmetros diferentes entre si variando entre: </a:t>
            </a:r>
          </a:p>
          <a:p>
            <a:r>
              <a:rPr lang="pt-BR" sz="1400" dirty="0">
                <a:latin typeface="Open Sans" panose="020B0604020202020204"/>
              </a:rPr>
              <a:t>SVC, SGD, </a:t>
            </a:r>
            <a:r>
              <a:rPr lang="pt-BR" sz="1400" dirty="0" err="1">
                <a:latin typeface="Open Sans" panose="020B0604020202020204"/>
              </a:rPr>
              <a:t>DecisionTree</a:t>
            </a:r>
            <a:r>
              <a:rPr lang="pt-BR" sz="1400" dirty="0">
                <a:latin typeface="Open Sans" panose="020B0604020202020204"/>
              </a:rPr>
              <a:t>, </a:t>
            </a:r>
            <a:r>
              <a:rPr lang="pt-BR" sz="1400" dirty="0" err="1">
                <a:latin typeface="Open Sans" panose="020B0604020202020204"/>
              </a:rPr>
              <a:t>Naive</a:t>
            </a:r>
            <a:r>
              <a:rPr lang="pt-BR" sz="1400" dirty="0">
                <a:latin typeface="Open Sans" panose="020B0604020202020204"/>
              </a:rPr>
              <a:t> </a:t>
            </a:r>
            <a:r>
              <a:rPr lang="pt-BR" sz="1400" dirty="0" err="1">
                <a:latin typeface="Open Sans" panose="020B0604020202020204"/>
              </a:rPr>
              <a:t>Bayes</a:t>
            </a:r>
            <a:r>
              <a:rPr lang="pt-BR" sz="1400" dirty="0">
                <a:latin typeface="Open Sans" panose="020B0604020202020204"/>
              </a:rPr>
              <a:t>, k-</a:t>
            </a:r>
            <a:r>
              <a:rPr lang="pt-BR" sz="1400" dirty="0" err="1">
                <a:latin typeface="Open Sans" panose="020B0604020202020204"/>
              </a:rPr>
              <a:t>nearest</a:t>
            </a:r>
            <a:r>
              <a:rPr lang="pt-BR" sz="1400" dirty="0">
                <a:latin typeface="Open Sans" panose="020B0604020202020204"/>
              </a:rPr>
              <a:t> </a:t>
            </a:r>
            <a:r>
              <a:rPr lang="pt-BR" sz="1400" dirty="0" err="1">
                <a:latin typeface="Open Sans" panose="020B0604020202020204"/>
              </a:rPr>
              <a:t>neighbors</a:t>
            </a:r>
            <a:r>
              <a:rPr lang="pt-BR" sz="1400" dirty="0">
                <a:latin typeface="Open Sans" panose="020B0604020202020204"/>
              </a:rPr>
              <a:t>, </a:t>
            </a:r>
            <a:r>
              <a:rPr lang="pt-BR" sz="1400" dirty="0" err="1">
                <a:latin typeface="Open Sans" panose="020B0604020202020204"/>
              </a:rPr>
              <a:t>LogisticRegression</a:t>
            </a:r>
            <a:r>
              <a:rPr lang="pt-BR" sz="1400" dirty="0">
                <a:latin typeface="Open Sans" panose="020B0604020202020204"/>
              </a:rPr>
              <a:t>, MLP,  </a:t>
            </a:r>
            <a:r>
              <a:rPr lang="pt-BR" sz="1400" dirty="0" err="1">
                <a:latin typeface="Open Sans" panose="020B0604020202020204"/>
              </a:rPr>
              <a:t>RandomForest</a:t>
            </a:r>
            <a:r>
              <a:rPr lang="pt-BR" sz="1400" dirty="0">
                <a:latin typeface="Open Sans" panose="020B0604020202020204"/>
              </a:rPr>
              <a:t>, </a:t>
            </a:r>
            <a:r>
              <a:rPr lang="pt-BR" sz="1400" dirty="0" err="1">
                <a:latin typeface="Open Sans" panose="020B0604020202020204"/>
              </a:rPr>
              <a:t>ExtraTrees</a:t>
            </a:r>
            <a:r>
              <a:rPr lang="pt-BR" sz="1400" dirty="0">
                <a:latin typeface="Open Sans" panose="020B0604020202020204"/>
              </a:rPr>
              <a:t>, </a:t>
            </a:r>
            <a:r>
              <a:rPr lang="pt-BR" sz="1400" dirty="0" err="1">
                <a:latin typeface="Open Sans" panose="020B0604020202020204"/>
              </a:rPr>
              <a:t>AdaBoost</a:t>
            </a:r>
            <a:r>
              <a:rPr lang="pt-BR" sz="1400" dirty="0">
                <a:latin typeface="Open Sans" panose="020B0604020202020204"/>
              </a:rPr>
              <a:t> e </a:t>
            </a:r>
            <a:r>
              <a:rPr lang="pt-BR" sz="1400" dirty="0" err="1">
                <a:latin typeface="Open Sans" panose="020B0604020202020204"/>
              </a:rPr>
              <a:t>GradientBoosting</a:t>
            </a:r>
            <a:endParaRPr lang="pt-BR" sz="1400" dirty="0">
              <a:latin typeface="Open Sans" panose="020B0604020202020204"/>
            </a:endParaRPr>
          </a:p>
        </p:txBody>
      </p:sp>
      <p:pic>
        <p:nvPicPr>
          <p:cNvPr id="6" name="Imagem 5">
            <a:extLst>
              <a:ext uri="{FF2B5EF4-FFF2-40B4-BE49-F238E27FC236}">
                <a16:creationId xmlns:a16="http://schemas.microsoft.com/office/drawing/2014/main" id="{25B7A03D-0705-4B8A-899D-55B32AEF773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813912" y="5280963"/>
            <a:ext cx="7900984" cy="1370773"/>
          </a:xfrm>
          <a:prstGeom prst="rect">
            <a:avLst/>
          </a:prstGeom>
        </p:spPr>
      </p:pic>
    </p:spTree>
    <p:extLst>
      <p:ext uri="{BB962C8B-B14F-4D97-AF65-F5344CB8AC3E}">
        <p14:creationId xmlns:p14="http://schemas.microsoft.com/office/powerpoint/2010/main" val="3350925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Agrupar 16">
            <a:extLst>
              <a:ext uri="{FF2B5EF4-FFF2-40B4-BE49-F238E27FC236}">
                <a16:creationId xmlns:a16="http://schemas.microsoft.com/office/drawing/2014/main" id="{24342E36-BFBC-4912-B89C-89A738BAA4AF}"/>
              </a:ext>
            </a:extLst>
          </p:cNvPr>
          <p:cNvGrpSpPr/>
          <p:nvPr/>
        </p:nvGrpSpPr>
        <p:grpSpPr>
          <a:xfrm>
            <a:off x="0" y="878834"/>
            <a:ext cx="12225703" cy="2675300"/>
            <a:chOff x="8497038" y="155404"/>
            <a:chExt cx="2827606" cy="2308431"/>
          </a:xfrm>
        </p:grpSpPr>
        <p:sp>
          <p:nvSpPr>
            <p:cNvPr id="18" name="Retângulo 17">
              <a:extLst>
                <a:ext uri="{FF2B5EF4-FFF2-40B4-BE49-F238E27FC236}">
                  <a16:creationId xmlns:a16="http://schemas.microsoft.com/office/drawing/2014/main" id="{246BDB26-1B87-48EC-BB36-DF7FBFCD970D}"/>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Open Sans" panose="020B0604020202020204"/>
                <a:ea typeface="+mn-ea"/>
                <a:cs typeface="+mn-cs"/>
              </a:endParaRPr>
            </a:p>
          </p:txBody>
        </p:sp>
        <p:pic>
          <p:nvPicPr>
            <p:cNvPr id="19" name="Google Shape;62;p13">
              <a:extLst>
                <a:ext uri="{FF2B5EF4-FFF2-40B4-BE49-F238E27FC236}">
                  <a16:creationId xmlns:a16="http://schemas.microsoft.com/office/drawing/2014/main" id="{79C9731A-9D9B-478D-AA73-DB25E2B24F14}"/>
                </a:ext>
              </a:extLst>
            </p:cNvPr>
            <p:cNvPicPr preferRelativeResize="0"/>
            <p:nvPr/>
          </p:nvPicPr>
          <p:blipFill>
            <a:blip r:embed="rId2">
              <a:alphaModFix/>
            </a:blip>
            <a:stretch>
              <a:fillRect/>
            </a:stretch>
          </p:blipFill>
          <p:spPr>
            <a:xfrm flipH="1">
              <a:off x="10275555" y="193016"/>
              <a:ext cx="1028361" cy="2228017"/>
            </a:xfrm>
            <a:prstGeom prst="rect">
              <a:avLst/>
            </a:prstGeom>
            <a:noFill/>
            <a:ln>
              <a:noFill/>
            </a:ln>
          </p:spPr>
        </p:pic>
      </p:grpSp>
      <p:pic>
        <p:nvPicPr>
          <p:cNvPr id="4" name="Imagem 3" descr="Texto, Quadro de comunicações&#10;&#10;Descrição gerada automaticamente">
            <a:extLst>
              <a:ext uri="{FF2B5EF4-FFF2-40B4-BE49-F238E27FC236}">
                <a16:creationId xmlns:a16="http://schemas.microsoft.com/office/drawing/2014/main" id="{4CFB0A07-43AD-4219-9165-9DE4BAB02F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7704" y="3619002"/>
            <a:ext cx="4825284" cy="2711196"/>
          </a:xfrm>
          <a:prstGeom prst="rect">
            <a:avLst/>
          </a:prstGeom>
        </p:spPr>
      </p:pic>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D01F0A18-9385-466E-BA40-5D539B381D52}"/>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pt-BR" dirty="0" err="1">
                <a:solidFill>
                  <a:srgbClr val="434343"/>
                </a:solidFill>
                <a:latin typeface="Open Sans" panose="020B0604020202020204" charset="0"/>
                <a:ea typeface="Open Sans" panose="020B0604020202020204" charset="0"/>
                <a:cs typeface="Open Sans" panose="020B0604020202020204" charset="0"/>
              </a:rPr>
              <a:t>Tuning</a:t>
            </a:r>
            <a:r>
              <a:rPr lang="en-US" dirty="0">
                <a:solidFill>
                  <a:srgbClr val="434343"/>
                </a:solidFill>
                <a:latin typeface="Open Sans" panose="020B0604020202020204" charset="0"/>
                <a:ea typeface="Open Sans" panose="020B0604020202020204" charset="0"/>
                <a:cs typeface="Open Sans" panose="020B0604020202020204" charset="0"/>
              </a:rPr>
              <a:t> dos </a:t>
            </a:r>
            <a:r>
              <a:rPr lang="en-US" dirty="0" err="1">
                <a:solidFill>
                  <a:srgbClr val="434343"/>
                </a:solidFill>
                <a:latin typeface="Open Sans" panose="020B0604020202020204" charset="0"/>
                <a:ea typeface="Open Sans" panose="020B0604020202020204" charset="0"/>
                <a:cs typeface="Open Sans" panose="020B0604020202020204" charset="0"/>
              </a:rPr>
              <a:t>modelos</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pic>
        <p:nvPicPr>
          <p:cNvPr id="3" name="Imagem 2">
            <a:extLst>
              <a:ext uri="{FF2B5EF4-FFF2-40B4-BE49-F238E27FC236}">
                <a16:creationId xmlns:a16="http://schemas.microsoft.com/office/drawing/2014/main" id="{A9AA6AD9-4A98-414F-A635-BBDB1DA71D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000" y="4909942"/>
            <a:ext cx="4747671" cy="220999"/>
          </a:xfrm>
          <a:prstGeom prst="rect">
            <a:avLst/>
          </a:prstGeom>
        </p:spPr>
      </p:pic>
      <p:pic>
        <p:nvPicPr>
          <p:cNvPr id="7" name="Imagem 6">
            <a:extLst>
              <a:ext uri="{FF2B5EF4-FFF2-40B4-BE49-F238E27FC236}">
                <a16:creationId xmlns:a16="http://schemas.microsoft.com/office/drawing/2014/main" id="{8CE0D56C-6B4F-4C8D-A83E-5235628451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7213" y="4692922"/>
            <a:ext cx="4492379" cy="224809"/>
          </a:xfrm>
          <a:prstGeom prst="rect">
            <a:avLst/>
          </a:prstGeom>
        </p:spPr>
      </p:pic>
      <p:pic>
        <p:nvPicPr>
          <p:cNvPr id="9" name="Imagem 8">
            <a:extLst>
              <a:ext uri="{FF2B5EF4-FFF2-40B4-BE49-F238E27FC236}">
                <a16:creationId xmlns:a16="http://schemas.microsoft.com/office/drawing/2014/main" id="{9B678657-59E2-477A-8B99-6E97A66DB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0000" y="5174762"/>
            <a:ext cx="4564776" cy="259102"/>
          </a:xfrm>
          <a:prstGeom prst="rect">
            <a:avLst/>
          </a:prstGeom>
        </p:spPr>
      </p:pic>
      <p:pic>
        <p:nvPicPr>
          <p:cNvPr id="12" name="Imagem 11">
            <a:extLst>
              <a:ext uri="{FF2B5EF4-FFF2-40B4-BE49-F238E27FC236}">
                <a16:creationId xmlns:a16="http://schemas.microsoft.com/office/drawing/2014/main" id="{FA9D5F95-A712-466D-A2D4-C102B1C57F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0608" y="5495530"/>
            <a:ext cx="4419983" cy="232430"/>
          </a:xfrm>
          <a:prstGeom prst="rect">
            <a:avLst/>
          </a:prstGeom>
        </p:spPr>
      </p:pic>
      <p:pic>
        <p:nvPicPr>
          <p:cNvPr id="14" name="Imagem 13">
            <a:extLst>
              <a:ext uri="{FF2B5EF4-FFF2-40B4-BE49-F238E27FC236}">
                <a16:creationId xmlns:a16="http://schemas.microsoft.com/office/drawing/2014/main" id="{46ED3320-F6F3-418D-B358-3F180971108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0000" y="5803299"/>
            <a:ext cx="4827688" cy="156224"/>
          </a:xfrm>
          <a:prstGeom prst="rect">
            <a:avLst/>
          </a:prstGeom>
        </p:spPr>
      </p:pic>
      <p:sp>
        <p:nvSpPr>
          <p:cNvPr id="16" name="CaixaDeTexto 15">
            <a:extLst>
              <a:ext uri="{FF2B5EF4-FFF2-40B4-BE49-F238E27FC236}">
                <a16:creationId xmlns:a16="http://schemas.microsoft.com/office/drawing/2014/main" id="{EEA7CA73-CF75-4E57-A767-1F8805097BD9}"/>
              </a:ext>
            </a:extLst>
          </p:cNvPr>
          <p:cNvSpPr txBox="1"/>
          <p:nvPr/>
        </p:nvSpPr>
        <p:spPr>
          <a:xfrm>
            <a:off x="0" y="898477"/>
            <a:ext cx="12192000" cy="2462213"/>
          </a:xfrm>
          <a:prstGeom prst="rect">
            <a:avLst/>
          </a:prstGeom>
          <a:noFill/>
        </p:spPr>
        <p:txBody>
          <a:bodyPr wrap="square" rtlCol="0">
            <a:spAutoFit/>
          </a:bodyPr>
          <a:lstStyle/>
          <a:p>
            <a:r>
              <a:rPr lang="pt-BR" sz="1400" dirty="0">
                <a:latin typeface="Open Sans" panose="020B0604020202020204"/>
              </a:rPr>
              <a:t>Para tentar melhorar as métricas dos modelos de classificação, foram feitas diversas combinações exaustivas entre os parâmetros de cada modelo. Alguns modelos como MLP tiveram variação de acurácia entre 40% e 86%, outros modelos não variaram tanto, como foi o caso da Regressão Logística que ficou sempre em torno de 83%.</a:t>
            </a:r>
          </a:p>
          <a:p>
            <a:r>
              <a:rPr lang="pt-BR" sz="1400" dirty="0">
                <a:latin typeface="Open Sans" panose="020B0604020202020204"/>
              </a:rPr>
              <a:t>Nesta etapa o melhor modelo deixou de ser o MLP e passou a ser o KNN, após mais 2 tentativas de alterar os parâmetros o resultado se manteve estável e então tentei uma abordagem de agrupamento de modelos para tentar melhorar as métricas, mesmo que isso fosse demorar mais tempo e processamento.</a:t>
            </a:r>
          </a:p>
          <a:p>
            <a:endParaRPr lang="pt-BR" sz="1400" dirty="0">
              <a:latin typeface="Open Sans" panose="020B0604020202020204"/>
            </a:endParaRPr>
          </a:p>
          <a:p>
            <a:r>
              <a:rPr lang="pt-BR" sz="1400" dirty="0">
                <a:latin typeface="Open Sans" panose="020B0604020202020204"/>
              </a:rPr>
              <a:t>Nos modelos de </a:t>
            </a:r>
            <a:r>
              <a:rPr lang="pt-BR" sz="1400" dirty="0" err="1">
                <a:latin typeface="Open Sans" panose="020B0604020202020204"/>
              </a:rPr>
              <a:t>transfer</a:t>
            </a:r>
            <a:r>
              <a:rPr lang="pt-BR" sz="1400" dirty="0">
                <a:latin typeface="Open Sans" panose="020B0604020202020204"/>
              </a:rPr>
              <a:t> </a:t>
            </a:r>
            <a:r>
              <a:rPr lang="pt-BR" sz="1400" dirty="0" err="1">
                <a:latin typeface="Open Sans" panose="020B0604020202020204"/>
              </a:rPr>
              <a:t>learning</a:t>
            </a:r>
            <a:r>
              <a:rPr lang="pt-BR" sz="1400" dirty="0">
                <a:latin typeface="Open Sans" panose="020B0604020202020204"/>
              </a:rPr>
              <a:t> obtive melhores resultados quando adicionei mais camadas densas no final da rede, consegui chegar em 98% na base de trino, porém a base de testes continuou péssima, sempre em torno de 30 a 40%. Para evitar esse </a:t>
            </a:r>
            <a:r>
              <a:rPr lang="pt-BR" sz="1400" dirty="0" err="1">
                <a:latin typeface="Open Sans" panose="020B0604020202020204"/>
              </a:rPr>
              <a:t>overfitting</a:t>
            </a:r>
            <a:r>
              <a:rPr lang="pt-BR" sz="1400" dirty="0">
                <a:latin typeface="Open Sans" panose="020B0604020202020204"/>
              </a:rPr>
              <a:t> tentei variar as camadas de </a:t>
            </a:r>
            <a:r>
              <a:rPr lang="pt-BR" sz="1400" dirty="0" err="1">
                <a:latin typeface="Open Sans" panose="020B0604020202020204"/>
              </a:rPr>
              <a:t>dropout</a:t>
            </a:r>
            <a:r>
              <a:rPr lang="pt-BR" sz="1400" dirty="0">
                <a:latin typeface="Open Sans" panose="020B0604020202020204"/>
              </a:rPr>
              <a:t> e tentei mudar a proporção de split da base, porem sem êxito. Por conta do desastre que foi a implementação do </a:t>
            </a:r>
            <a:r>
              <a:rPr lang="pt-BR" sz="1400" dirty="0" err="1">
                <a:latin typeface="Open Sans" panose="020B0604020202020204"/>
              </a:rPr>
              <a:t>transfer</a:t>
            </a:r>
            <a:r>
              <a:rPr lang="pt-BR" sz="1400" dirty="0">
                <a:latin typeface="Open Sans" panose="020B0604020202020204"/>
              </a:rPr>
              <a:t> </a:t>
            </a:r>
            <a:r>
              <a:rPr lang="pt-BR" sz="1400" dirty="0" err="1">
                <a:latin typeface="Open Sans" panose="020B0604020202020204"/>
              </a:rPr>
              <a:t>learning</a:t>
            </a:r>
            <a:r>
              <a:rPr lang="pt-BR" sz="1400" dirty="0">
                <a:latin typeface="Open Sans" panose="020B0604020202020204"/>
              </a:rPr>
              <a:t>, nem cheguei a executar um código de CNN simples.</a:t>
            </a:r>
          </a:p>
        </p:txBody>
      </p:sp>
    </p:spTree>
    <p:extLst>
      <p:ext uri="{BB962C8B-B14F-4D97-AF65-F5344CB8AC3E}">
        <p14:creationId xmlns:p14="http://schemas.microsoft.com/office/powerpoint/2010/main" val="6074872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1B4D3651-9CFD-4206-BA8E-32EF9787A86F}"/>
              </a:ext>
            </a:extLst>
          </p:cNvPr>
          <p:cNvSpPr/>
          <p:nvPr/>
        </p:nvSpPr>
        <p:spPr>
          <a:xfrm>
            <a:off x="0" y="1002669"/>
            <a:ext cx="12192000" cy="76105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119A2CB7-B11C-4B81-8A8A-CC1F0A49AC96}"/>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VotingClassifier</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sp>
        <p:nvSpPr>
          <p:cNvPr id="13" name="Retângulo 12">
            <a:extLst>
              <a:ext uri="{FF2B5EF4-FFF2-40B4-BE49-F238E27FC236}">
                <a16:creationId xmlns:a16="http://schemas.microsoft.com/office/drawing/2014/main" id="{35F47299-7615-4100-B6B3-DD08E74F009D}"/>
              </a:ext>
            </a:extLst>
          </p:cNvPr>
          <p:cNvSpPr/>
          <p:nvPr/>
        </p:nvSpPr>
        <p:spPr>
          <a:xfrm>
            <a:off x="185143" y="1136758"/>
            <a:ext cx="12006857" cy="461665"/>
          </a:xfrm>
          <a:prstGeom prst="rect">
            <a:avLst/>
          </a:prstGeom>
        </p:spPr>
        <p:txBody>
          <a:bodyPr wrap="square">
            <a:spAutoFit/>
          </a:bodyPr>
          <a:lstStyle/>
          <a:p>
            <a:r>
              <a:rPr lang="pt-BR" sz="1200" dirty="0">
                <a:solidFill>
                  <a:srgbClr val="434343"/>
                </a:solidFill>
                <a:latin typeface="Open Sans" panose="020B0604020202020204"/>
              </a:rPr>
              <a:t>A ideia é combinar classificadores conceitualmente diferentes e usar um voto para prever os rótulos das classes. Tal classificador pode ser útil para um conjunto de modelos de desempenho igualmente bom, a fim de equilibrar suas fraquezas individuais.</a:t>
            </a:r>
          </a:p>
        </p:txBody>
      </p:sp>
      <p:sp>
        <p:nvSpPr>
          <p:cNvPr id="3" name="Retângulo 2">
            <a:extLst>
              <a:ext uri="{FF2B5EF4-FFF2-40B4-BE49-F238E27FC236}">
                <a16:creationId xmlns:a16="http://schemas.microsoft.com/office/drawing/2014/main" id="{F6EC44CE-DCEF-4E56-A036-E963AC3A4E7B}"/>
              </a:ext>
            </a:extLst>
          </p:cNvPr>
          <p:cNvSpPr/>
          <p:nvPr/>
        </p:nvSpPr>
        <p:spPr>
          <a:xfrm>
            <a:off x="6842440" y="2326843"/>
            <a:ext cx="4020456" cy="523220"/>
          </a:xfrm>
          <a:prstGeom prst="rect">
            <a:avLst/>
          </a:prstGeom>
        </p:spPr>
        <p:txBody>
          <a:bodyPr wrap="square">
            <a:spAutoFit/>
          </a:bodyPr>
          <a:lstStyle/>
          <a:p>
            <a:pPr algn="just"/>
            <a:r>
              <a:rPr lang="pt-BR" sz="1400" b="1" dirty="0">
                <a:solidFill>
                  <a:srgbClr val="434343"/>
                </a:solidFill>
                <a:latin typeface="Open Sans" panose="020B0604020202020204"/>
              </a:rPr>
              <a:t>Classificadores usados :</a:t>
            </a:r>
          </a:p>
          <a:p>
            <a:pPr algn="just"/>
            <a:endParaRPr lang="pt-BR" sz="1400" dirty="0">
              <a:solidFill>
                <a:srgbClr val="434343"/>
              </a:solidFill>
              <a:latin typeface="Open Sans" panose="020B0604020202020204"/>
            </a:endParaRPr>
          </a:p>
        </p:txBody>
      </p:sp>
      <p:pic>
        <p:nvPicPr>
          <p:cNvPr id="5" name="Imagem 4">
            <a:extLst>
              <a:ext uri="{FF2B5EF4-FFF2-40B4-BE49-F238E27FC236}">
                <a16:creationId xmlns:a16="http://schemas.microsoft.com/office/drawing/2014/main" id="{B02380A2-6E90-4EAA-BDA0-B957624C36C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01307" y="1908079"/>
            <a:ext cx="5420441" cy="3582912"/>
          </a:xfrm>
          <a:prstGeom prst="rect">
            <a:avLst/>
          </a:prstGeom>
        </p:spPr>
      </p:pic>
      <p:sp>
        <p:nvSpPr>
          <p:cNvPr id="2" name="Retângulo 1">
            <a:extLst>
              <a:ext uri="{FF2B5EF4-FFF2-40B4-BE49-F238E27FC236}">
                <a16:creationId xmlns:a16="http://schemas.microsoft.com/office/drawing/2014/main" id="{2A4BEA19-5133-4256-87BE-2A8A7D1612C9}"/>
              </a:ext>
            </a:extLst>
          </p:cNvPr>
          <p:cNvSpPr/>
          <p:nvPr/>
        </p:nvSpPr>
        <p:spPr>
          <a:xfrm>
            <a:off x="360000" y="5896245"/>
            <a:ext cx="9865454" cy="276999"/>
          </a:xfrm>
          <a:prstGeom prst="rect">
            <a:avLst/>
          </a:prstGeom>
        </p:spPr>
        <p:txBody>
          <a:bodyPr wrap="square">
            <a:spAutoFit/>
          </a:bodyPr>
          <a:lstStyle/>
          <a:p>
            <a:r>
              <a:rPr lang="pt-BR" sz="1200" dirty="0">
                <a:latin typeface="Open Sans" panose="020B0604020202020204"/>
              </a:rPr>
              <a:t>https://scikitlearn.org/stable/modules/generated/sklearn.ensemble.VotingClassifier.html#sklearn.ensemble.VotingClassifier</a:t>
            </a:r>
          </a:p>
        </p:txBody>
      </p:sp>
      <p:pic>
        <p:nvPicPr>
          <p:cNvPr id="6" name="Imagem 5" descr="Texto&#10;&#10;Descrição gerada automaticamente">
            <a:extLst>
              <a:ext uri="{FF2B5EF4-FFF2-40B4-BE49-F238E27FC236}">
                <a16:creationId xmlns:a16="http://schemas.microsoft.com/office/drawing/2014/main" id="{266CC429-05F3-4DAC-8BB3-327C0C729F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4736" y="2736849"/>
            <a:ext cx="2644369" cy="1146909"/>
          </a:xfrm>
          <a:prstGeom prst="rect">
            <a:avLst/>
          </a:prstGeom>
        </p:spPr>
      </p:pic>
    </p:spTree>
    <p:extLst>
      <p:ext uri="{BB962C8B-B14F-4D97-AF65-F5344CB8AC3E}">
        <p14:creationId xmlns:p14="http://schemas.microsoft.com/office/powerpoint/2010/main" val="17734103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1B4D3651-9CFD-4206-BA8E-32EF9787A86F}"/>
              </a:ext>
            </a:extLst>
          </p:cNvPr>
          <p:cNvSpPr/>
          <p:nvPr/>
        </p:nvSpPr>
        <p:spPr>
          <a:xfrm>
            <a:off x="0" y="1002669"/>
            <a:ext cx="12192000" cy="76105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119A2CB7-B11C-4B81-8A8A-CC1F0A49AC96}"/>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StackingClassifier</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sp>
        <p:nvSpPr>
          <p:cNvPr id="13" name="Retângulo 12">
            <a:extLst>
              <a:ext uri="{FF2B5EF4-FFF2-40B4-BE49-F238E27FC236}">
                <a16:creationId xmlns:a16="http://schemas.microsoft.com/office/drawing/2014/main" id="{35F47299-7615-4100-B6B3-DD08E74F009D}"/>
              </a:ext>
            </a:extLst>
          </p:cNvPr>
          <p:cNvSpPr/>
          <p:nvPr/>
        </p:nvSpPr>
        <p:spPr>
          <a:xfrm>
            <a:off x="41771" y="1002669"/>
            <a:ext cx="12150229" cy="461665"/>
          </a:xfrm>
          <a:prstGeom prst="rect">
            <a:avLst/>
          </a:prstGeom>
        </p:spPr>
        <p:txBody>
          <a:bodyPr wrap="square">
            <a:spAutoFit/>
          </a:bodyPr>
          <a:lstStyle/>
          <a:p>
            <a:r>
              <a:rPr lang="pt-BR" sz="1200" dirty="0">
                <a:solidFill>
                  <a:srgbClr val="434343"/>
                </a:solidFill>
                <a:latin typeface="Open Sans" panose="020B0604020202020204"/>
              </a:rPr>
              <a:t>A </a:t>
            </a:r>
            <a:r>
              <a:rPr lang="pt-BR" sz="1200" dirty="0" err="1">
                <a:solidFill>
                  <a:srgbClr val="434343"/>
                </a:solidFill>
                <a:latin typeface="Open Sans" panose="020B0604020202020204"/>
              </a:rPr>
              <a:t>StackingClassifier</a:t>
            </a:r>
            <a:r>
              <a:rPr lang="pt-BR" sz="1200" dirty="0">
                <a:solidFill>
                  <a:srgbClr val="434343"/>
                </a:solidFill>
                <a:latin typeface="Open Sans" panose="020B0604020202020204"/>
              </a:rPr>
              <a:t> é um método para combinar estimadores para reduzir seus vieses. Mais precisamente, as previsões de cada estimador individual são empilhadas e usadas como entrada para um estimador final para calcular a previsão. Este estimador final é treinado por meio de validação cruzada.</a:t>
            </a:r>
          </a:p>
        </p:txBody>
      </p:sp>
      <p:sp>
        <p:nvSpPr>
          <p:cNvPr id="3" name="Retângulo 2">
            <a:extLst>
              <a:ext uri="{FF2B5EF4-FFF2-40B4-BE49-F238E27FC236}">
                <a16:creationId xmlns:a16="http://schemas.microsoft.com/office/drawing/2014/main" id="{F6EC44CE-DCEF-4E56-A036-E963AC3A4E7B}"/>
              </a:ext>
            </a:extLst>
          </p:cNvPr>
          <p:cNvSpPr/>
          <p:nvPr/>
        </p:nvSpPr>
        <p:spPr>
          <a:xfrm>
            <a:off x="6842440" y="2326843"/>
            <a:ext cx="4004180" cy="307777"/>
          </a:xfrm>
          <a:prstGeom prst="rect">
            <a:avLst/>
          </a:prstGeom>
        </p:spPr>
        <p:txBody>
          <a:bodyPr wrap="square">
            <a:spAutoFit/>
          </a:bodyPr>
          <a:lstStyle/>
          <a:p>
            <a:pPr algn="just"/>
            <a:r>
              <a:rPr lang="pt-BR" sz="1400" b="1" dirty="0">
                <a:solidFill>
                  <a:srgbClr val="434343"/>
                </a:solidFill>
                <a:latin typeface="Open Sans" panose="020B0604020202020204"/>
              </a:rPr>
              <a:t>Classificadores utilizados:</a:t>
            </a:r>
          </a:p>
        </p:txBody>
      </p:sp>
      <p:pic>
        <p:nvPicPr>
          <p:cNvPr id="5" name="Imagem 4">
            <a:extLst>
              <a:ext uri="{FF2B5EF4-FFF2-40B4-BE49-F238E27FC236}">
                <a16:creationId xmlns:a16="http://schemas.microsoft.com/office/drawing/2014/main" id="{B02380A2-6E90-4EAA-BDA0-B957624C36C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28875" y="1942047"/>
            <a:ext cx="4503838" cy="4447107"/>
          </a:xfrm>
          <a:prstGeom prst="rect">
            <a:avLst/>
          </a:prstGeom>
        </p:spPr>
      </p:pic>
      <p:sp>
        <p:nvSpPr>
          <p:cNvPr id="2" name="Retângulo 1">
            <a:extLst>
              <a:ext uri="{FF2B5EF4-FFF2-40B4-BE49-F238E27FC236}">
                <a16:creationId xmlns:a16="http://schemas.microsoft.com/office/drawing/2014/main" id="{2A4BEA19-5133-4256-87BE-2A8A7D1612C9}"/>
              </a:ext>
            </a:extLst>
          </p:cNvPr>
          <p:cNvSpPr/>
          <p:nvPr/>
        </p:nvSpPr>
        <p:spPr>
          <a:xfrm>
            <a:off x="5345722" y="5765451"/>
            <a:ext cx="5657851" cy="461665"/>
          </a:xfrm>
          <a:prstGeom prst="rect">
            <a:avLst/>
          </a:prstGeom>
        </p:spPr>
        <p:txBody>
          <a:bodyPr wrap="square">
            <a:spAutoFit/>
          </a:bodyPr>
          <a:lstStyle/>
          <a:p>
            <a:r>
              <a:rPr lang="pt-BR" sz="1200" dirty="0">
                <a:latin typeface="Open Sans" panose="020B0604020202020204"/>
              </a:rPr>
              <a:t>https://scikitlearn.org/stable/modules/generated/sklearn.ensemble.StackingClassifier.html#sklearn.ensemble.StackingClassifier</a:t>
            </a:r>
          </a:p>
        </p:txBody>
      </p:sp>
      <p:pic>
        <p:nvPicPr>
          <p:cNvPr id="6" name="Imagem 5" descr="Texto&#10;&#10;Descrição gerada automaticamente">
            <a:extLst>
              <a:ext uri="{FF2B5EF4-FFF2-40B4-BE49-F238E27FC236}">
                <a16:creationId xmlns:a16="http://schemas.microsoft.com/office/drawing/2014/main" id="{2BCCA6E9-866C-4A69-9BB6-41B53BE5DA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4736" y="2878338"/>
            <a:ext cx="3417866" cy="1131668"/>
          </a:xfrm>
          <a:prstGeom prst="rect">
            <a:avLst/>
          </a:prstGeom>
        </p:spPr>
      </p:pic>
      <p:pic>
        <p:nvPicPr>
          <p:cNvPr id="8" name="Imagem 7">
            <a:extLst>
              <a:ext uri="{FF2B5EF4-FFF2-40B4-BE49-F238E27FC236}">
                <a16:creationId xmlns:a16="http://schemas.microsoft.com/office/drawing/2014/main" id="{DA97887C-9A8D-435E-B55E-E7B5952FC1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07291" y="4289316"/>
            <a:ext cx="4480948" cy="240051"/>
          </a:xfrm>
          <a:prstGeom prst="rect">
            <a:avLst/>
          </a:prstGeom>
        </p:spPr>
      </p:pic>
    </p:spTree>
    <p:extLst>
      <p:ext uri="{BB962C8B-B14F-4D97-AF65-F5344CB8AC3E}">
        <p14:creationId xmlns:p14="http://schemas.microsoft.com/office/powerpoint/2010/main" val="35784672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tângulo 37">
            <a:extLst>
              <a:ext uri="{FF2B5EF4-FFF2-40B4-BE49-F238E27FC236}">
                <a16:creationId xmlns:a16="http://schemas.microsoft.com/office/drawing/2014/main" id="{D902E99D-1B43-474C-AC5E-3E8665E2FA1E}"/>
              </a:ext>
            </a:extLst>
          </p:cNvPr>
          <p:cNvSpPr/>
          <p:nvPr/>
        </p:nvSpPr>
        <p:spPr>
          <a:xfrm>
            <a:off x="4842655" y="1218026"/>
            <a:ext cx="7352714" cy="4623099"/>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Open Sans" panose="020B0604020202020204"/>
              <a:ea typeface="+mn-ea"/>
              <a:cs typeface="+mn-cs"/>
            </a:endParaRPr>
          </a:p>
        </p:txBody>
      </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396870" y="379620"/>
            <a:ext cx="43400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19" name="Picture 4">
            <a:extLst>
              <a:ext uri="{FF2B5EF4-FFF2-40B4-BE49-F238E27FC236}">
                <a16:creationId xmlns:a16="http://schemas.microsoft.com/office/drawing/2014/main" id="{CF4E4D17-9CB2-4824-99F6-5164D58328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684" b="6649"/>
          <a:stretch/>
        </p:blipFill>
        <p:spPr bwMode="auto">
          <a:xfrm rot="16200000">
            <a:off x="-2055197" y="2068389"/>
            <a:ext cx="6875582" cy="2738804"/>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Placeholder 1">
            <a:extLst>
              <a:ext uri="{FF2B5EF4-FFF2-40B4-BE49-F238E27FC236}">
                <a16:creationId xmlns:a16="http://schemas.microsoft.com/office/drawing/2014/main" id="{C614DE7C-93DF-40BF-8B79-1508222539C0}"/>
              </a:ext>
            </a:extLst>
          </p:cNvPr>
          <p:cNvSpPr txBox="1">
            <a:spLocks/>
          </p:cNvSpPr>
          <p:nvPr/>
        </p:nvSpPr>
        <p:spPr>
          <a:xfrm>
            <a:off x="4483471" y="274949"/>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7. </a:t>
            </a:r>
            <a:r>
              <a:rPr lang="en-US" dirty="0" err="1">
                <a:solidFill>
                  <a:srgbClr val="434343"/>
                </a:solidFill>
                <a:latin typeface="Open Sans" panose="020B0604020202020204" charset="0"/>
                <a:ea typeface="Open Sans" panose="020B0604020202020204" charset="0"/>
                <a:cs typeface="Open Sans" panose="020B0604020202020204" charset="0"/>
              </a:rPr>
              <a:t>Conclusões</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pic>
        <p:nvPicPr>
          <p:cNvPr id="15" name="Imagem 14">
            <a:extLst>
              <a:ext uri="{FF2B5EF4-FFF2-40B4-BE49-F238E27FC236}">
                <a16:creationId xmlns:a16="http://schemas.microsoft.com/office/drawing/2014/main" id="{A6A3A2D8-6A84-408C-9312-C49BC22CB3C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10432739" y="6314406"/>
            <a:ext cx="1705361" cy="327947"/>
          </a:xfrm>
          <a:prstGeom prst="rect">
            <a:avLst/>
          </a:prstGeom>
        </p:spPr>
      </p:pic>
      <p:sp>
        <p:nvSpPr>
          <p:cNvPr id="13" name="Retângulo 12">
            <a:extLst>
              <a:ext uri="{FF2B5EF4-FFF2-40B4-BE49-F238E27FC236}">
                <a16:creationId xmlns:a16="http://schemas.microsoft.com/office/drawing/2014/main" id="{256AB113-9BE5-49A4-8452-60AEE132ACF3}"/>
              </a:ext>
            </a:extLst>
          </p:cNvPr>
          <p:cNvSpPr/>
          <p:nvPr/>
        </p:nvSpPr>
        <p:spPr>
          <a:xfrm>
            <a:off x="4861962" y="1301421"/>
            <a:ext cx="6667429" cy="4539704"/>
          </a:xfrm>
          <a:prstGeom prst="rect">
            <a:avLst/>
          </a:prstGeom>
        </p:spPr>
        <p:txBody>
          <a:bodyPr wrap="square">
            <a:spAutoFit/>
          </a:bodyPr>
          <a:lstStyle/>
          <a:p>
            <a:pPr marL="285750" indent="-285750">
              <a:buFont typeface="Arial" panose="020B0604020202020204" pitchFamily="34" charset="0"/>
              <a:buChar char="•"/>
            </a:pPr>
            <a:endParaRPr lang="pt-BR" sz="1400" b="1" dirty="0">
              <a:solidFill>
                <a:srgbClr val="434343"/>
              </a:solidFill>
              <a:latin typeface="Open Sans" panose="020B0604020202020204" charset="0"/>
              <a:ea typeface="Open Sans" panose="020B0604020202020204" charset="0"/>
              <a:cs typeface="Open Sans" panose="020B0604020202020204" charset="0"/>
            </a:endParaRPr>
          </a:p>
          <a:p>
            <a:pPr marL="285750" indent="-285750">
              <a:buFont typeface="Arial" panose="020B0604020202020204" pitchFamily="34" charset="0"/>
              <a:buChar char="•"/>
            </a:pPr>
            <a:r>
              <a:rPr lang="pt-BR" sz="1400" dirty="0">
                <a:solidFill>
                  <a:srgbClr val="434343"/>
                </a:solidFill>
                <a:latin typeface="Open Sans" panose="020B0604020202020204" charset="0"/>
                <a:ea typeface="Open Sans" panose="020B0604020202020204" charset="0"/>
                <a:cs typeface="Open Sans" panose="020B0604020202020204" charset="0"/>
              </a:rPr>
              <a:t>Dentre todas as técnicas testadas para classificação, o </a:t>
            </a:r>
            <a:r>
              <a:rPr lang="pt-BR" sz="1400" b="1" dirty="0">
                <a:solidFill>
                  <a:srgbClr val="434343"/>
                </a:solidFill>
                <a:latin typeface="Open Sans" panose="020B0604020202020204" charset="0"/>
                <a:ea typeface="Open Sans" panose="020B0604020202020204" charset="0"/>
                <a:cs typeface="Open Sans" panose="020B0604020202020204" charset="0"/>
              </a:rPr>
              <a:t>k-</a:t>
            </a:r>
            <a:r>
              <a:rPr lang="pt-BR" sz="1400" b="1" dirty="0" err="1">
                <a:solidFill>
                  <a:srgbClr val="434343"/>
                </a:solidFill>
                <a:latin typeface="Open Sans" panose="020B0604020202020204" charset="0"/>
                <a:ea typeface="Open Sans" panose="020B0604020202020204" charset="0"/>
                <a:cs typeface="Open Sans" panose="020B0604020202020204" charset="0"/>
              </a:rPr>
              <a:t>nearest</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b="1" dirty="0" err="1">
                <a:solidFill>
                  <a:srgbClr val="434343"/>
                </a:solidFill>
                <a:latin typeface="Open Sans" panose="020B0604020202020204" charset="0"/>
                <a:ea typeface="Open Sans" panose="020B0604020202020204" charset="0"/>
                <a:cs typeface="Open Sans" panose="020B0604020202020204" charset="0"/>
              </a:rPr>
              <a:t>neighbors</a:t>
            </a:r>
            <a:r>
              <a:rPr lang="pt-BR" sz="1400" dirty="0">
                <a:solidFill>
                  <a:srgbClr val="434343"/>
                </a:solidFill>
                <a:latin typeface="Open Sans" panose="020B0604020202020204" charset="0"/>
                <a:ea typeface="Open Sans" panose="020B0604020202020204" charset="0"/>
                <a:cs typeface="Open Sans" panose="020B0604020202020204" charset="0"/>
              </a:rPr>
              <a:t>,  apresentou</a:t>
            </a:r>
            <a:r>
              <a:rPr lang="pt-BR" sz="1400" b="1" dirty="0">
                <a:solidFill>
                  <a:srgbClr val="434343"/>
                </a:solidFill>
                <a:latin typeface="Open Sans" panose="020B0604020202020204" charset="0"/>
                <a:ea typeface="Open Sans" panose="020B0604020202020204" charset="0"/>
                <a:cs typeface="Open Sans" panose="020B0604020202020204" charset="0"/>
              </a:rPr>
              <a:t> melhor desempenho </a:t>
            </a:r>
            <a:r>
              <a:rPr lang="pt-BR" sz="1400" dirty="0">
                <a:solidFill>
                  <a:srgbClr val="434343"/>
                </a:solidFill>
                <a:latin typeface="Open Sans" panose="020B0604020202020204" charset="0"/>
                <a:ea typeface="Open Sans" panose="020B0604020202020204" charset="0"/>
                <a:cs typeface="Open Sans" panose="020B0604020202020204" charset="0"/>
              </a:rPr>
              <a:t>preditivo e mostrou-se ser </a:t>
            </a:r>
            <a:r>
              <a:rPr lang="pt-BR" sz="1400" b="1" dirty="0">
                <a:solidFill>
                  <a:srgbClr val="434343"/>
                </a:solidFill>
                <a:latin typeface="Open Sans" panose="020B0604020202020204" charset="0"/>
                <a:ea typeface="Open Sans" panose="020B0604020202020204" charset="0"/>
                <a:cs typeface="Open Sans" panose="020B0604020202020204" charset="0"/>
              </a:rPr>
              <a:t>mais robusto</a:t>
            </a:r>
            <a:r>
              <a:rPr lang="pt-BR" sz="1400" dirty="0">
                <a:solidFill>
                  <a:srgbClr val="434343"/>
                </a:solidFill>
                <a:latin typeface="Open Sans" panose="020B0604020202020204" charset="0"/>
                <a:ea typeface="Open Sans" panose="020B0604020202020204" charset="0"/>
                <a:cs typeface="Open Sans" panose="020B0604020202020204" charset="0"/>
              </a:rPr>
              <a:t> do que os outros mostrados acima, comparando os resultados das Bases de Treino e Teste. </a:t>
            </a:r>
          </a:p>
          <a:p>
            <a:pPr marL="285750" indent="-285750">
              <a:buFont typeface="Arial" panose="020B0604020202020204" pitchFamily="34" charset="0"/>
              <a:buChar char="•"/>
            </a:pPr>
            <a:r>
              <a:rPr lang="pt-BR" sz="1400" dirty="0">
                <a:solidFill>
                  <a:srgbClr val="434343"/>
                </a:solidFill>
                <a:latin typeface="Open Sans" panose="020B0604020202020204" charset="0"/>
                <a:ea typeface="Open Sans" panose="020B0604020202020204" charset="0"/>
                <a:cs typeface="Open Sans" panose="020B0604020202020204" charset="0"/>
              </a:rPr>
              <a:t>Este trabalho explorou o máximo possível as técnicas mais conhecidas de classificação da biblioteca </a:t>
            </a:r>
            <a:r>
              <a:rPr lang="pt-BR" sz="1400" dirty="0" err="1">
                <a:solidFill>
                  <a:srgbClr val="434343"/>
                </a:solidFill>
                <a:latin typeface="Open Sans" panose="020B0604020202020204" charset="0"/>
                <a:ea typeface="Open Sans" panose="020B0604020202020204" charset="0"/>
                <a:cs typeface="Open Sans" panose="020B0604020202020204" charset="0"/>
              </a:rPr>
              <a:t>scikit-learn</a:t>
            </a:r>
            <a:r>
              <a:rPr lang="pt-BR" sz="1400" dirty="0">
                <a:solidFill>
                  <a:srgbClr val="434343"/>
                </a:solidFill>
                <a:latin typeface="Open Sans" panose="020B0604020202020204" charset="0"/>
                <a:ea typeface="Open Sans" panose="020B0604020202020204" charset="0"/>
                <a:cs typeface="Open Sans" panose="020B0604020202020204" charset="0"/>
              </a:rPr>
              <a:t> e serviu para mostrar que para lidar com imagens é necessário um poder computacional muito grande e bastante tempo para esperar os modelos treinarem.</a:t>
            </a:r>
          </a:p>
          <a:p>
            <a:pPr marL="285750" indent="-285750">
              <a:buFont typeface="Arial" panose="020B0604020202020204" pitchFamily="34" charset="0"/>
              <a:buChar char="•"/>
            </a:pPr>
            <a:r>
              <a:rPr lang="pt-BR" sz="1400" dirty="0">
                <a:solidFill>
                  <a:srgbClr val="434343"/>
                </a:solidFill>
                <a:latin typeface="Open Sans" panose="020B0604020202020204" charset="0"/>
                <a:ea typeface="Open Sans" panose="020B0604020202020204" charset="0"/>
                <a:cs typeface="Open Sans" panose="020B0604020202020204" charset="0"/>
              </a:rPr>
              <a:t>Após Refinamento dos modelos, não houve uma elevação grande nas métricas e isso frustrou uma expectativa inicial e ficou clara a limitação da base de dados. </a:t>
            </a:r>
          </a:p>
          <a:p>
            <a:pPr marL="285750" indent="-285750">
              <a:buFont typeface="Arial" panose="020B0604020202020204" pitchFamily="34" charset="0"/>
              <a:buChar char="•"/>
            </a:pPr>
            <a:r>
              <a:rPr lang="pt-BR" sz="1400" dirty="0">
                <a:solidFill>
                  <a:srgbClr val="434343"/>
                </a:solidFill>
                <a:latin typeface="Open Sans" panose="020B0604020202020204" charset="0"/>
                <a:ea typeface="Open Sans" panose="020B0604020202020204" charset="0"/>
                <a:cs typeface="Open Sans" panose="020B0604020202020204" charset="0"/>
              </a:rPr>
              <a:t>O modelo demonstrou um bom poder preditivo e a empresa XPTO poderia utilizá-lo para automatizar seu processo.</a:t>
            </a:r>
          </a:p>
          <a:p>
            <a:pPr marL="285750" indent="-285750">
              <a:buFont typeface="Arial" panose="020B0604020202020204" pitchFamily="34" charset="0"/>
              <a:buChar char="•"/>
            </a:pPr>
            <a:r>
              <a:rPr lang="pt-BR" sz="1400" dirty="0">
                <a:solidFill>
                  <a:srgbClr val="434343"/>
                </a:solidFill>
                <a:latin typeface="Open Sans" panose="020B0604020202020204" charset="0"/>
                <a:ea typeface="Open Sans" panose="020B0604020202020204" charset="0"/>
                <a:cs typeface="Open Sans" panose="020B0604020202020204" charset="0"/>
              </a:rPr>
              <a:t>Nota-se a relevância deste trabalho no contexto de pandemia da Covid-19, devido a obrigatoriedade do uso de máscaras de proteção individual e um controle mais efetivo. </a:t>
            </a:r>
          </a:p>
          <a:p>
            <a:pPr marL="285750" indent="-285750">
              <a:buFont typeface="Arial" panose="020B0604020202020204" pitchFamily="34" charset="0"/>
              <a:buChar char="•"/>
            </a:pPr>
            <a:endParaRPr lang="pt-BR" sz="1400" dirty="0">
              <a:solidFill>
                <a:srgbClr val="434343"/>
              </a:solidFill>
              <a:latin typeface="Open Sans" panose="020B0604020202020204" charset="0"/>
              <a:ea typeface="Open Sans" panose="020B0604020202020204" charset="0"/>
              <a:cs typeface="Open Sans" panose="020B0604020202020204" charset="0"/>
            </a:endParaRPr>
          </a:p>
          <a:p>
            <a:pPr marL="266700" lvl="1"/>
            <a:r>
              <a:rPr lang="pt-BR" sz="1400" dirty="0">
                <a:solidFill>
                  <a:srgbClr val="434343"/>
                </a:solidFill>
                <a:latin typeface="Open Sans" panose="020B0604020202020204" charset="0"/>
                <a:ea typeface="Open Sans" panose="020B0604020202020204" charset="0"/>
                <a:cs typeface="Open Sans" panose="020B0604020202020204" charset="0"/>
              </a:rPr>
              <a:t>Com </a:t>
            </a:r>
            <a:r>
              <a:rPr lang="pt-BR" sz="1400" b="1" dirty="0">
                <a:solidFill>
                  <a:srgbClr val="434343"/>
                </a:solidFill>
                <a:latin typeface="Open Sans" panose="020B0604020202020204" charset="0"/>
                <a:ea typeface="Open Sans" panose="020B0604020202020204" charset="0"/>
                <a:cs typeface="Open Sans" panose="020B0604020202020204" charset="0"/>
              </a:rPr>
              <a:t>acerto geral </a:t>
            </a:r>
            <a:r>
              <a:rPr lang="pt-BR" sz="1400" dirty="0">
                <a:solidFill>
                  <a:srgbClr val="434343"/>
                </a:solidFill>
                <a:latin typeface="Open Sans" panose="020B0604020202020204" charset="0"/>
                <a:ea typeface="Open Sans" panose="020B0604020202020204" charset="0"/>
                <a:cs typeface="Open Sans" panose="020B0604020202020204" charset="0"/>
              </a:rPr>
              <a:t>de </a:t>
            </a:r>
            <a:r>
              <a:rPr lang="pt-BR" sz="1400" b="1" dirty="0">
                <a:solidFill>
                  <a:srgbClr val="434343"/>
                </a:solidFill>
                <a:latin typeface="Open Sans" panose="020B0604020202020204" charset="0"/>
                <a:ea typeface="Open Sans" panose="020B0604020202020204" charset="0"/>
                <a:cs typeface="Open Sans" panose="020B0604020202020204" charset="0"/>
              </a:rPr>
              <a:t>87%</a:t>
            </a:r>
            <a:r>
              <a:rPr lang="pt-BR" sz="1400" dirty="0">
                <a:solidFill>
                  <a:srgbClr val="434343"/>
                </a:solidFill>
                <a:latin typeface="Open Sans" panose="020B0604020202020204" charset="0"/>
                <a:ea typeface="Open Sans" panose="020B0604020202020204" charset="0"/>
                <a:cs typeface="Open Sans" panose="020B0604020202020204" charset="0"/>
              </a:rPr>
              <a:t> dos Rostos, considero um </a:t>
            </a:r>
            <a:r>
              <a:rPr lang="pt-BR" sz="1400" b="1" dirty="0">
                <a:solidFill>
                  <a:srgbClr val="434343"/>
                </a:solidFill>
                <a:latin typeface="Open Sans" panose="020B0604020202020204" charset="0"/>
                <a:ea typeface="Open Sans" panose="020B0604020202020204" charset="0"/>
                <a:cs typeface="Open Sans" panose="020B0604020202020204" charset="0"/>
              </a:rPr>
              <a:t>ótimo</a:t>
            </a:r>
            <a:r>
              <a:rPr lang="pt-BR" sz="1400" dirty="0">
                <a:solidFill>
                  <a:srgbClr val="434343"/>
                </a:solidFill>
                <a:latin typeface="Open Sans" panose="020B0604020202020204" charset="0"/>
                <a:ea typeface="Open Sans" panose="020B0604020202020204" charset="0"/>
                <a:cs typeface="Open Sans" panose="020B0604020202020204" charset="0"/>
              </a:rPr>
              <a:t> resultado preditivo.</a:t>
            </a:r>
          </a:p>
          <a:p>
            <a:pPr marL="0" lvl="1"/>
            <a:r>
              <a:rPr lang="pt-BR" sz="900" dirty="0">
                <a:solidFill>
                  <a:srgbClr val="434343"/>
                </a:solidFill>
                <a:latin typeface="Open Sans" panose="020B0604020202020204" charset="0"/>
                <a:ea typeface="Open Sans" panose="020B0604020202020204" charset="0"/>
                <a:cs typeface="Open Sans" panose="020B0604020202020204" charset="0"/>
              </a:rPr>
              <a:t>.</a:t>
            </a:r>
            <a:endParaRPr lang="pt-BR" sz="1400" dirty="0">
              <a:solidFill>
                <a:srgbClr val="434343"/>
              </a:solidFill>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33400414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62B16FD3-3A65-4C1E-925B-DAFC1B33A49A}"/>
              </a:ext>
            </a:extLst>
          </p:cNvPr>
          <p:cNvSpPr/>
          <p:nvPr/>
        </p:nvSpPr>
        <p:spPr>
          <a:xfrm>
            <a:off x="5620" y="851364"/>
            <a:ext cx="9206272" cy="282382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Open Sans" panose="020B0604020202020204"/>
              <a:ea typeface="+mn-ea"/>
              <a:cs typeface="+mn-cs"/>
            </a:endParaRPr>
          </a:p>
        </p:txBody>
      </p:sp>
      <p:pic>
        <p:nvPicPr>
          <p:cNvPr id="13" name="Imagem 12">
            <a:extLst>
              <a:ext uri="{FF2B5EF4-FFF2-40B4-BE49-F238E27FC236}">
                <a16:creationId xmlns:a16="http://schemas.microsoft.com/office/drawing/2014/main" id="{0EDABA6C-D1BB-49F2-A292-E3E6A4B34F6E}"/>
              </a:ext>
            </a:extLst>
          </p:cNvPr>
          <p:cNvPicPr>
            <a:picLocks noChangeAspect="1"/>
          </p:cNvPicPr>
          <p:nvPr/>
        </p:nvPicPr>
        <p:blipFill rotWithShape="1">
          <a:blip r:embed="rId2">
            <a:extLst>
              <a:ext uri="{28A0092B-C50C-407E-A947-70E740481C1C}">
                <a14:useLocalDpi xmlns:a14="http://schemas.microsoft.com/office/drawing/2010/main" val="0"/>
              </a:ext>
            </a:extLst>
          </a:blip>
          <a:srcRect l="15849"/>
          <a:stretch/>
        </p:blipFill>
        <p:spPr>
          <a:xfrm>
            <a:off x="9198108" y="2107505"/>
            <a:ext cx="2878573" cy="4009715"/>
          </a:xfrm>
          <a:prstGeom prst="rect">
            <a:avLst/>
          </a:prstGeom>
        </p:spPr>
      </p:pic>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3">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D01F0A18-9385-466E-BA40-5D539B381D52}"/>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Problemas</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Encontrados</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pic>
        <p:nvPicPr>
          <p:cNvPr id="4" name="Imagem 3" descr="Uma imagem contendo desenho, texto&#10;&#10;Descrição gerada automaticamente">
            <a:extLst>
              <a:ext uri="{FF2B5EF4-FFF2-40B4-BE49-F238E27FC236}">
                <a16:creationId xmlns:a16="http://schemas.microsoft.com/office/drawing/2014/main" id="{6E4251E0-A3D7-4C5A-9BC3-AEB1D8D8B1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35901" y="937666"/>
            <a:ext cx="976919" cy="976918"/>
          </a:xfrm>
          <a:prstGeom prst="rect">
            <a:avLst/>
          </a:prstGeom>
        </p:spPr>
      </p:pic>
      <p:sp>
        <p:nvSpPr>
          <p:cNvPr id="24" name="CaixaDeTexto 23">
            <a:extLst>
              <a:ext uri="{FF2B5EF4-FFF2-40B4-BE49-F238E27FC236}">
                <a16:creationId xmlns:a16="http://schemas.microsoft.com/office/drawing/2014/main" id="{01C71F13-7226-464E-A364-63C35B28F878}"/>
              </a:ext>
            </a:extLst>
          </p:cNvPr>
          <p:cNvSpPr txBox="1"/>
          <p:nvPr/>
        </p:nvSpPr>
        <p:spPr>
          <a:xfrm>
            <a:off x="155091" y="1112462"/>
            <a:ext cx="9128525" cy="2523768"/>
          </a:xfrm>
          <a:prstGeom prst="rect">
            <a:avLst/>
          </a:prstGeom>
          <a:noFill/>
        </p:spPr>
        <p:txBody>
          <a:bodyPr wrap="none" rtlCol="0">
            <a:spAutoFit/>
          </a:bodyPr>
          <a:lstStyle/>
          <a:p>
            <a:pPr marL="285750" indent="-285750">
              <a:buFont typeface="Arial" panose="020B0604020202020204" pitchFamily="34" charset="0"/>
              <a:buChar char="•"/>
            </a:pPr>
            <a:r>
              <a:rPr lang="pt-BR" sz="1400" dirty="0">
                <a:latin typeface="Open Sans" panose="020B0604020202020204"/>
              </a:rPr>
              <a:t>Base pequena, que precisou ser ampliada;</a:t>
            </a:r>
          </a:p>
          <a:p>
            <a:pPr marL="285750" indent="-285750">
              <a:buFont typeface="Arial" panose="020B0604020202020204" pitchFamily="34" charset="0"/>
              <a:buChar char="•"/>
            </a:pPr>
            <a:r>
              <a:rPr lang="pt-BR" sz="1400" dirty="0">
                <a:latin typeface="Open Sans" panose="020B0604020202020204"/>
              </a:rPr>
              <a:t>Problema de quantidade de memória para armazenar as bases </a:t>
            </a:r>
            <a:r>
              <a:rPr lang="pt-BR" sz="1400" dirty="0" err="1">
                <a:latin typeface="Open Sans" panose="020B0604020202020204"/>
              </a:rPr>
              <a:t>preprocessadas</a:t>
            </a:r>
            <a:r>
              <a:rPr lang="pt-BR" sz="1400" dirty="0">
                <a:latin typeface="Open Sans" panose="020B0604020202020204"/>
              </a:rPr>
              <a:t> (~12GB cada);</a:t>
            </a:r>
          </a:p>
          <a:p>
            <a:pPr marL="285750" indent="-285750">
              <a:buFont typeface="Arial" panose="020B0604020202020204" pitchFamily="34" charset="0"/>
              <a:buChar char="•"/>
            </a:pPr>
            <a:r>
              <a:rPr lang="pt-BR" sz="1400" dirty="0">
                <a:latin typeface="Open Sans" panose="020B0604020202020204"/>
              </a:rPr>
              <a:t>Muitos rostos classificados eram menor que 20x20 dificultando o reconhecimento e prejudicando o resultado;</a:t>
            </a:r>
          </a:p>
          <a:p>
            <a:pPr marL="285750" indent="-285750">
              <a:buFont typeface="Arial" panose="020B0604020202020204" pitchFamily="34" charset="0"/>
              <a:buChar char="•"/>
            </a:pPr>
            <a:r>
              <a:rPr lang="pt-BR" sz="1400" dirty="0">
                <a:latin typeface="Open Sans" panose="020B0604020202020204"/>
              </a:rPr>
              <a:t>Tempo de treinamento muito elevado (</a:t>
            </a:r>
            <a:r>
              <a:rPr lang="pt-BR" sz="1400" dirty="0" err="1">
                <a:latin typeface="Open Sans" panose="020B0604020202020204"/>
              </a:rPr>
              <a:t>ex</a:t>
            </a:r>
            <a:r>
              <a:rPr lang="pt-BR" sz="1400" dirty="0">
                <a:latin typeface="Open Sans" panose="020B0604020202020204"/>
              </a:rPr>
              <a:t> 20h para rodar 1 modelo); </a:t>
            </a:r>
          </a:p>
          <a:p>
            <a:pPr marL="285750" indent="-285750">
              <a:buFont typeface="Arial" panose="020B0604020202020204" pitchFamily="34" charset="0"/>
              <a:buChar char="•"/>
            </a:pPr>
            <a:r>
              <a:rPr lang="pt-BR" sz="1400" dirty="0">
                <a:latin typeface="Open Sans" panose="020B0604020202020204"/>
              </a:rPr>
              <a:t>Problema para configurar a GPU;</a:t>
            </a:r>
          </a:p>
          <a:p>
            <a:pPr marL="285750" indent="-285750">
              <a:buFont typeface="Arial" panose="020B0604020202020204" pitchFamily="34" charset="0"/>
              <a:buChar char="•"/>
            </a:pPr>
            <a:r>
              <a:rPr lang="pt-BR" sz="1400" dirty="0">
                <a:latin typeface="Open Sans" panose="020B0604020202020204"/>
              </a:rPr>
              <a:t>Problema para colocar o rótulo nas imagens que não eram originais;</a:t>
            </a:r>
          </a:p>
          <a:p>
            <a:pPr marL="285750" indent="-285750">
              <a:buFont typeface="Arial" panose="020B0604020202020204" pitchFamily="34" charset="0"/>
              <a:buChar char="•"/>
            </a:pPr>
            <a:r>
              <a:rPr lang="pt-BR" sz="1400" dirty="0">
                <a:latin typeface="Open Sans" panose="020B0604020202020204"/>
              </a:rPr>
              <a:t>Se não redimensionar as imagens a CNN estoura a memória da GPU;.</a:t>
            </a:r>
          </a:p>
          <a:p>
            <a:pPr marL="285750" indent="-285750">
              <a:buFont typeface="Arial" panose="020B0604020202020204" pitchFamily="34" charset="0"/>
              <a:buChar char="•"/>
            </a:pPr>
            <a:r>
              <a:rPr lang="pt-BR" sz="1400" dirty="0">
                <a:latin typeface="Open Sans" panose="020B0604020202020204"/>
              </a:rPr>
              <a:t>Diferenças entre os comandos </a:t>
            </a:r>
            <a:r>
              <a:rPr lang="pt-BR" sz="1400" dirty="0" err="1">
                <a:latin typeface="Open Sans" panose="020B0604020202020204"/>
              </a:rPr>
              <a:t>resize</a:t>
            </a:r>
            <a:r>
              <a:rPr lang="pt-BR" sz="1400" dirty="0">
                <a:latin typeface="Open Sans" panose="020B0604020202020204"/>
              </a:rPr>
              <a:t> do </a:t>
            </a:r>
            <a:r>
              <a:rPr lang="pt-BR" sz="1400" dirty="0" err="1">
                <a:latin typeface="Open Sans" panose="020B0604020202020204"/>
              </a:rPr>
              <a:t>skimage.transform</a:t>
            </a:r>
            <a:r>
              <a:rPr lang="pt-BR" sz="1400" dirty="0">
                <a:latin typeface="Open Sans" panose="020B0604020202020204"/>
              </a:rPr>
              <a:t>, </a:t>
            </a:r>
            <a:r>
              <a:rPr lang="pt-BR" sz="1400" dirty="0" err="1">
                <a:latin typeface="Open Sans" panose="020B0604020202020204"/>
              </a:rPr>
              <a:t>imutils</a:t>
            </a:r>
            <a:r>
              <a:rPr lang="pt-BR" sz="1400" dirty="0">
                <a:latin typeface="Open Sans" panose="020B0604020202020204"/>
              </a:rPr>
              <a:t> e </a:t>
            </a:r>
            <a:r>
              <a:rPr lang="pt-BR" sz="1400" dirty="0" err="1">
                <a:latin typeface="Open Sans" panose="020B0604020202020204"/>
              </a:rPr>
              <a:t>numpy</a:t>
            </a:r>
            <a:r>
              <a:rPr lang="pt-BR" sz="1400" dirty="0">
                <a:latin typeface="Open Sans" panose="020B0604020202020204"/>
              </a:rPr>
              <a:t>;</a:t>
            </a:r>
          </a:p>
          <a:p>
            <a:pPr marL="285750" indent="-285750">
              <a:buFont typeface="Arial" panose="020B0604020202020204" pitchFamily="34" charset="0"/>
              <a:buChar char="•"/>
            </a:pPr>
            <a:r>
              <a:rPr lang="pt-BR" sz="1400" dirty="0">
                <a:latin typeface="Open Sans" panose="020B0604020202020204"/>
              </a:rPr>
              <a:t>O </a:t>
            </a:r>
            <a:r>
              <a:rPr lang="pt-BR" sz="1400" dirty="0" err="1">
                <a:latin typeface="Open Sans" panose="020B0604020202020204"/>
              </a:rPr>
              <a:t>GridSearchCV</a:t>
            </a:r>
            <a:r>
              <a:rPr lang="pt-BR" sz="1400" dirty="0">
                <a:latin typeface="Open Sans" panose="020B0604020202020204"/>
              </a:rPr>
              <a:t> com </a:t>
            </a:r>
            <a:r>
              <a:rPr lang="pt-BR" sz="1400" dirty="0" err="1">
                <a:latin typeface="Open Sans" panose="020B0604020202020204"/>
              </a:rPr>
              <a:t>KFold</a:t>
            </a:r>
            <a:r>
              <a:rPr lang="pt-BR" sz="1400" dirty="0">
                <a:latin typeface="Open Sans" panose="020B0604020202020204"/>
              </a:rPr>
              <a:t> obteve pior resultado do que somente um </a:t>
            </a:r>
            <a:r>
              <a:rPr lang="pt-BR" sz="1400" dirty="0" err="1">
                <a:latin typeface="Open Sans" panose="020B0604020202020204"/>
              </a:rPr>
              <a:t>train_test_split</a:t>
            </a:r>
            <a:r>
              <a:rPr lang="pt-BR" sz="1400" dirty="0">
                <a:latin typeface="Open Sans" panose="020B0604020202020204"/>
              </a:rPr>
              <a:t> simples;</a:t>
            </a:r>
          </a:p>
          <a:p>
            <a:pPr marL="285750" indent="-285750">
              <a:buFont typeface="Arial" panose="020B0604020202020204" pitchFamily="34" charset="0"/>
              <a:buChar char="•"/>
            </a:pPr>
            <a:r>
              <a:rPr lang="pt-BR" sz="1400" dirty="0" err="1">
                <a:latin typeface="Open Sans" panose="020B0604020202020204"/>
              </a:rPr>
              <a:t>Overfitting</a:t>
            </a:r>
            <a:r>
              <a:rPr lang="pt-BR" sz="1400" dirty="0">
                <a:latin typeface="Open Sans" panose="020B0604020202020204"/>
              </a:rPr>
              <a:t> nos modelos de </a:t>
            </a:r>
            <a:r>
              <a:rPr lang="pt-BR" sz="1400" dirty="0" err="1">
                <a:latin typeface="Open Sans" panose="020B0604020202020204"/>
              </a:rPr>
              <a:t>transfer</a:t>
            </a:r>
            <a:r>
              <a:rPr lang="pt-BR" sz="1400" dirty="0">
                <a:latin typeface="Open Sans" panose="020B0604020202020204"/>
              </a:rPr>
              <a:t> </a:t>
            </a:r>
            <a:r>
              <a:rPr lang="pt-BR" sz="1400" dirty="0" err="1">
                <a:latin typeface="Open Sans" panose="020B0604020202020204"/>
              </a:rPr>
              <a:t>learning</a:t>
            </a:r>
            <a:r>
              <a:rPr lang="pt-BR" sz="1400" dirty="0">
                <a:latin typeface="Open Sans" panose="020B0604020202020204"/>
              </a:rPr>
              <a:t>. </a:t>
            </a:r>
          </a:p>
          <a:p>
            <a:pPr marL="285750" indent="-285750">
              <a:buFontTx/>
              <a:buChar char="-"/>
            </a:pPr>
            <a:endParaRPr lang="pt-BR" dirty="0"/>
          </a:p>
        </p:txBody>
      </p:sp>
      <p:grpSp>
        <p:nvGrpSpPr>
          <p:cNvPr id="31" name="Agrupar 30">
            <a:extLst>
              <a:ext uri="{FF2B5EF4-FFF2-40B4-BE49-F238E27FC236}">
                <a16:creationId xmlns:a16="http://schemas.microsoft.com/office/drawing/2014/main" id="{6667F890-860C-4060-8DBB-9DB1EEB43559}"/>
              </a:ext>
            </a:extLst>
          </p:cNvPr>
          <p:cNvGrpSpPr/>
          <p:nvPr/>
        </p:nvGrpSpPr>
        <p:grpSpPr>
          <a:xfrm>
            <a:off x="4949205" y="4333761"/>
            <a:ext cx="2955922" cy="1163838"/>
            <a:chOff x="197687" y="2885339"/>
            <a:chExt cx="2399109" cy="944604"/>
          </a:xfrm>
        </p:grpSpPr>
        <p:pic>
          <p:nvPicPr>
            <p:cNvPr id="26" name="Imagem 25" descr="Tela de celular com texto preto sobre fundo branco&#10;&#10;Descrição gerada automaticamente">
              <a:extLst>
                <a:ext uri="{FF2B5EF4-FFF2-40B4-BE49-F238E27FC236}">
                  <a16:creationId xmlns:a16="http://schemas.microsoft.com/office/drawing/2014/main" id="{3CE46AED-6FDD-48B6-8083-9559942B7B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7490" y="3368892"/>
              <a:ext cx="1219306" cy="445809"/>
            </a:xfrm>
            <a:prstGeom prst="rect">
              <a:avLst/>
            </a:prstGeom>
          </p:spPr>
        </p:pic>
        <p:pic>
          <p:nvPicPr>
            <p:cNvPr id="28" name="Imagem 27" descr="Uma imagem contendo mesa&#10;&#10;Descrição gerada automaticamente">
              <a:extLst>
                <a:ext uri="{FF2B5EF4-FFF2-40B4-BE49-F238E27FC236}">
                  <a16:creationId xmlns:a16="http://schemas.microsoft.com/office/drawing/2014/main" id="{3A7A6346-6A28-4D07-9E26-17EBDC2793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7687" y="3353652"/>
              <a:ext cx="1124047" cy="476291"/>
            </a:xfrm>
            <a:prstGeom prst="rect">
              <a:avLst/>
            </a:prstGeom>
          </p:spPr>
        </p:pic>
        <p:pic>
          <p:nvPicPr>
            <p:cNvPr id="30" name="Imagem 29">
              <a:extLst>
                <a:ext uri="{FF2B5EF4-FFF2-40B4-BE49-F238E27FC236}">
                  <a16:creationId xmlns:a16="http://schemas.microsoft.com/office/drawing/2014/main" id="{6A434F4C-94F2-4E43-82A6-E21D661033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7687" y="2885339"/>
              <a:ext cx="1771804" cy="419136"/>
            </a:xfrm>
            <a:prstGeom prst="rect">
              <a:avLst/>
            </a:prstGeom>
          </p:spPr>
        </p:pic>
      </p:grpSp>
      <p:pic>
        <p:nvPicPr>
          <p:cNvPr id="33" name="Imagem 32" descr="Tela de celular com texto preto sobre fundo branco&#10;&#10;Descrição gerada automaticamente">
            <a:extLst>
              <a:ext uri="{FF2B5EF4-FFF2-40B4-BE49-F238E27FC236}">
                <a16:creationId xmlns:a16="http://schemas.microsoft.com/office/drawing/2014/main" id="{DD171433-62C3-46A6-974E-AF37994BFDC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1388" y="4072710"/>
            <a:ext cx="3703641" cy="1886113"/>
          </a:xfrm>
          <a:prstGeom prst="rect">
            <a:avLst/>
          </a:prstGeom>
        </p:spPr>
      </p:pic>
    </p:spTree>
    <p:extLst>
      <p:ext uri="{BB962C8B-B14F-4D97-AF65-F5344CB8AC3E}">
        <p14:creationId xmlns:p14="http://schemas.microsoft.com/office/powerpoint/2010/main" val="35142283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Agrupar 36">
            <a:extLst>
              <a:ext uri="{FF2B5EF4-FFF2-40B4-BE49-F238E27FC236}">
                <a16:creationId xmlns:a16="http://schemas.microsoft.com/office/drawing/2014/main" id="{D0344037-3C7F-4A99-ACBD-4633CC85829D}"/>
              </a:ext>
            </a:extLst>
          </p:cNvPr>
          <p:cNvGrpSpPr/>
          <p:nvPr/>
        </p:nvGrpSpPr>
        <p:grpSpPr>
          <a:xfrm>
            <a:off x="4128402" y="1887722"/>
            <a:ext cx="8063598" cy="3682612"/>
            <a:chOff x="8497038" y="155404"/>
            <a:chExt cx="2827606" cy="2308431"/>
          </a:xfrm>
        </p:grpSpPr>
        <p:sp>
          <p:nvSpPr>
            <p:cNvPr id="38" name="Retângulo 37">
              <a:extLst>
                <a:ext uri="{FF2B5EF4-FFF2-40B4-BE49-F238E27FC236}">
                  <a16:creationId xmlns:a16="http://schemas.microsoft.com/office/drawing/2014/main" id="{D902E99D-1B43-474C-AC5E-3E8665E2FA1E}"/>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pt-BR" dirty="0">
                  <a:latin typeface="Open Sans" panose="020B0604020202020204"/>
                </a:rPr>
                <a:t>Melhorar os parâmetros das últimas camadas das redes com </a:t>
              </a:r>
              <a:r>
                <a:rPr lang="pt-BR" dirty="0" err="1">
                  <a:latin typeface="Open Sans" panose="020B0604020202020204"/>
                </a:rPr>
                <a:t>transfer</a:t>
              </a:r>
              <a:r>
                <a:rPr lang="pt-BR" dirty="0">
                  <a:latin typeface="Open Sans" panose="020B0604020202020204"/>
                </a:rPr>
                <a:t> </a:t>
              </a:r>
              <a:r>
                <a:rPr lang="pt-BR" dirty="0" err="1">
                  <a:latin typeface="Open Sans" panose="020B0604020202020204"/>
                </a:rPr>
                <a:t>learning</a:t>
              </a:r>
              <a:r>
                <a:rPr lang="pt-BR" dirty="0">
                  <a:latin typeface="Open Sans" panose="020B0604020202020204"/>
                </a:rPr>
                <a:t>;</a:t>
              </a:r>
            </a:p>
            <a:p>
              <a:pPr marL="285750" indent="-285750">
                <a:buFont typeface="Arial" panose="020B0604020202020204" pitchFamily="34" charset="0"/>
                <a:buChar char="•"/>
              </a:pPr>
              <a:r>
                <a:rPr lang="pt-BR" dirty="0">
                  <a:latin typeface="Open Sans" panose="020B0604020202020204"/>
                </a:rPr>
                <a:t>Encontrar uma forma eficiente de paralelizar o processamento;</a:t>
              </a:r>
            </a:p>
            <a:p>
              <a:pPr marL="285750" indent="-285750">
                <a:buFont typeface="Arial" panose="020B0604020202020204" pitchFamily="34" charset="0"/>
                <a:buChar char="•"/>
              </a:pPr>
              <a:r>
                <a:rPr lang="pt-BR" dirty="0">
                  <a:latin typeface="Open Sans" panose="020B0604020202020204"/>
                </a:rPr>
                <a:t>Adicionar mais fotos de resolução maior;</a:t>
              </a:r>
            </a:p>
            <a:p>
              <a:pPr marL="285750" indent="-285750">
                <a:buFont typeface="Arial" panose="020B0604020202020204" pitchFamily="34" charset="0"/>
                <a:buChar char="•"/>
              </a:pPr>
              <a:r>
                <a:rPr lang="pt-BR" dirty="0">
                  <a:latin typeface="Open Sans" panose="020B0604020202020204"/>
                </a:rPr>
                <a:t>Fazer um </a:t>
              </a:r>
              <a:r>
                <a:rPr lang="pt-BR" dirty="0" err="1">
                  <a:latin typeface="Open Sans" panose="020B0604020202020204"/>
                </a:rPr>
                <a:t>Deploy</a:t>
              </a:r>
              <a:r>
                <a:rPr lang="pt-BR" dirty="0">
                  <a:latin typeface="Open Sans" panose="020B0604020202020204"/>
                </a:rPr>
                <a:t> Web ou Android.</a:t>
              </a:r>
            </a:p>
            <a:p>
              <a:pPr marL="285750" indent="-285750">
                <a:buFont typeface="Arial" panose="020B0604020202020204" pitchFamily="34" charset="0"/>
                <a:buChar char="•"/>
              </a:pPr>
              <a:r>
                <a:rPr lang="pt-BR" dirty="0">
                  <a:latin typeface="Open Sans" panose="020B0604020202020204"/>
                </a:rPr>
                <a:t>Encontrar uma forma de validar se os rostos encontrados pelo modelo da primeira etapa realmente são os rostos previamente anotados.</a:t>
              </a:r>
            </a:p>
            <a:p>
              <a:endParaRPr lang="pt-BR" dirty="0">
                <a:latin typeface="Open Sans" panose="020B0604020202020204"/>
              </a:endParaRPr>
            </a:p>
            <a:p>
              <a:pPr marL="285750" indent="-285750" algn="ctr">
                <a:buFont typeface="Arial" panose="020B0604020202020204" pitchFamily="34" charset="0"/>
                <a:buChar char="•"/>
              </a:pPr>
              <a:endParaRPr lang="pt-BR" dirty="0">
                <a:latin typeface="Open Sans" panose="020B0604020202020204"/>
              </a:endParaRPr>
            </a:p>
            <a:p>
              <a:pPr marL="285750" indent="-285750" algn="ctr">
                <a:buFont typeface="Arial" panose="020B0604020202020204" pitchFamily="34" charset="0"/>
                <a:buChar char="•"/>
              </a:pPr>
              <a:endParaRPr lang="pt-BR" dirty="0">
                <a:latin typeface="Open Sans" panose="020B0604020202020204"/>
              </a:endParaRPr>
            </a:p>
          </p:txBody>
        </p:sp>
        <p:pic>
          <p:nvPicPr>
            <p:cNvPr id="39" name="Google Shape;62;p13">
              <a:extLst>
                <a:ext uri="{FF2B5EF4-FFF2-40B4-BE49-F238E27FC236}">
                  <a16:creationId xmlns:a16="http://schemas.microsoft.com/office/drawing/2014/main" id="{8B9985CB-6CA9-436F-94A6-2475F49B55AD}"/>
                </a:ext>
              </a:extLst>
            </p:cNvPr>
            <p:cNvPicPr preferRelativeResize="0"/>
            <p:nvPr/>
          </p:nvPicPr>
          <p:blipFill>
            <a:blip r:embed="rId2">
              <a:alphaModFix/>
            </a:blip>
            <a:stretch>
              <a:fillRect/>
            </a:stretch>
          </p:blipFill>
          <p:spPr>
            <a:xfrm flipH="1">
              <a:off x="10275555" y="869683"/>
              <a:ext cx="1028361" cy="1551347"/>
            </a:xfrm>
            <a:prstGeom prst="rect">
              <a:avLst/>
            </a:prstGeom>
            <a:noFill/>
            <a:ln>
              <a:noFill/>
            </a:ln>
          </p:spPr>
        </p:pic>
      </p:grpSp>
      <p:pic>
        <p:nvPicPr>
          <p:cNvPr id="2050" name="Picture 2" descr="Black and Gray Laptop Computer · Free Stock Photo">
            <a:extLst>
              <a:ext uri="{FF2B5EF4-FFF2-40B4-BE49-F238E27FC236}">
                <a16:creationId xmlns:a16="http://schemas.microsoft.com/office/drawing/2014/main" id="{1ECB4985-6C66-4E0C-9269-B7678746B15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317" t="-145" r="42382" b="145"/>
          <a:stretch/>
        </p:blipFill>
        <p:spPr bwMode="auto">
          <a:xfrm>
            <a:off x="0" y="0"/>
            <a:ext cx="323190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m 14"/>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2" name="Title Placeholder 1">
            <a:extLst>
              <a:ext uri="{FF2B5EF4-FFF2-40B4-BE49-F238E27FC236}">
                <a16:creationId xmlns:a16="http://schemas.microsoft.com/office/drawing/2014/main" id="{FA03F0F7-20F8-47BD-8DE3-851E72EBA622}"/>
              </a:ext>
            </a:extLst>
          </p:cNvPr>
          <p:cNvSpPr txBox="1">
            <a:spLocks/>
          </p:cNvSpPr>
          <p:nvPr/>
        </p:nvSpPr>
        <p:spPr>
          <a:xfrm>
            <a:off x="3721471" y="216017"/>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8. </a:t>
            </a:r>
            <a:r>
              <a:rPr lang="en-US" dirty="0" err="1">
                <a:solidFill>
                  <a:srgbClr val="434343"/>
                </a:solidFill>
                <a:latin typeface="Open Sans" panose="020B0604020202020204" charset="0"/>
                <a:ea typeface="Open Sans" panose="020B0604020202020204" charset="0"/>
                <a:cs typeface="Open Sans" panose="020B0604020202020204" charset="0"/>
              </a:rPr>
              <a:t>Trabalhos</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Futuros</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sp>
        <p:nvSpPr>
          <p:cNvPr id="17" name="Espaço Reservado para Número de Slide 4">
            <a:extLst>
              <a:ext uri="{FF2B5EF4-FFF2-40B4-BE49-F238E27FC236}">
                <a16:creationId xmlns:a16="http://schemas.microsoft.com/office/drawing/2014/main" id="{A1FEC95F-B795-469B-854D-5D7F0DCD7978}"/>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18" name="Pentágono 17">
            <a:extLst>
              <a:ext uri="{FF2B5EF4-FFF2-40B4-BE49-F238E27FC236}">
                <a16:creationId xmlns:a16="http://schemas.microsoft.com/office/drawing/2014/main" id="{59AB2B00-8657-4B12-91C0-9E110375C6F8}"/>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Tree>
    <p:extLst>
      <p:ext uri="{BB962C8B-B14F-4D97-AF65-F5344CB8AC3E}">
        <p14:creationId xmlns:p14="http://schemas.microsoft.com/office/powerpoint/2010/main" val="1232463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graphicFrame>
        <p:nvGraphicFramePr>
          <p:cNvPr id="2" name="Diagrama 1">
            <a:extLst>
              <a:ext uri="{FF2B5EF4-FFF2-40B4-BE49-F238E27FC236}">
                <a16:creationId xmlns:a16="http://schemas.microsoft.com/office/drawing/2014/main" id="{CB95FEA1-C38C-4438-AEAD-CF55A042FA4C}"/>
              </a:ext>
            </a:extLst>
          </p:cNvPr>
          <p:cNvGraphicFramePr/>
          <p:nvPr>
            <p:extLst>
              <p:ext uri="{D42A27DB-BD31-4B8C-83A1-F6EECF244321}">
                <p14:modId xmlns:p14="http://schemas.microsoft.com/office/powerpoint/2010/main" val="3122447182"/>
              </p:ext>
            </p:extLst>
          </p:nvPr>
        </p:nvGraphicFramePr>
        <p:xfrm>
          <a:off x="757811" y="195779"/>
          <a:ext cx="10071652" cy="4400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Google Shape;115;p18">
            <a:extLst>
              <a:ext uri="{FF2B5EF4-FFF2-40B4-BE49-F238E27FC236}">
                <a16:creationId xmlns:a16="http://schemas.microsoft.com/office/drawing/2014/main" id="{AD5E3D5B-4DB5-4E11-AB70-628F9A625BBA}"/>
              </a:ext>
            </a:extLst>
          </p:cNvPr>
          <p:cNvSpPr txBox="1"/>
          <p:nvPr/>
        </p:nvSpPr>
        <p:spPr>
          <a:xfrm>
            <a:off x="942109" y="2987964"/>
            <a:ext cx="1920362" cy="2116754"/>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tabLst/>
              <a:defRPr/>
            </a:pPr>
            <a:r>
              <a:rPr kumimoji="0" lang="da-DK" sz="1200" b="1" i="0" u="none" strike="noStrike" kern="1200" cap="none" spc="0" normalizeH="0" baseline="0" noProof="0" dirty="0">
                <a:ln>
                  <a:noFill/>
                </a:ln>
                <a:solidFill>
                  <a:srgbClr val="434343"/>
                </a:solidFill>
                <a:effectLst/>
                <a:uLnTx/>
                <a:uFillTx/>
                <a:latin typeface="Open Sans"/>
                <a:ea typeface="Open Sans"/>
                <a:cs typeface="Open Sans"/>
              </a:rPr>
              <a:t>Definição do problema</a:t>
            </a:r>
          </a:p>
          <a:p>
            <a:pPr marL="0" marR="0" lvl="0" indent="0" algn="l" defTabSz="914400" rtl="0" eaLnBrk="1" fontAlgn="auto" latinLnBrk="0" hangingPunct="1">
              <a:lnSpc>
                <a:spcPct val="100000"/>
              </a:lnSpc>
              <a:spcBef>
                <a:spcPts val="0"/>
              </a:spcBef>
              <a:spcAft>
                <a:spcPts val="0"/>
              </a:spcAft>
              <a:buClrTx/>
              <a:buSzTx/>
              <a:tabLst/>
              <a:defRPr/>
            </a:pPr>
            <a:endParaRPr kumimoji="0" sz="1200" b="1"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marL="171450" indent="-171450">
              <a:buFont typeface="Arial" panose="020B0604020202020204" pitchFamily="34" charset="0"/>
              <a:buChar char="•"/>
            </a:pPr>
            <a:r>
              <a:rPr lang="en-US" sz="1200" dirty="0" err="1">
                <a:solidFill>
                  <a:srgbClr val="434343"/>
                </a:solidFill>
                <a:latin typeface="Open Sans"/>
              </a:rPr>
              <a:t>Objetivos</a:t>
            </a:r>
            <a:endParaRPr lang="en-US" sz="1200" dirty="0">
              <a:solidFill>
                <a:srgbClr val="434343"/>
              </a:solidFill>
              <a:latin typeface="Open Sans"/>
            </a:endParaRPr>
          </a:p>
          <a:p>
            <a:pPr marL="171450" indent="-171450">
              <a:buFont typeface="Arial" panose="020B0604020202020204" pitchFamily="34" charset="0"/>
              <a:buChar char="•"/>
            </a:pPr>
            <a:r>
              <a:rPr lang="en-US" sz="1200" dirty="0" err="1">
                <a:solidFill>
                  <a:srgbClr val="434343"/>
                </a:solidFill>
                <a:latin typeface="Open Sans"/>
              </a:rPr>
              <a:t>Conceitos</a:t>
            </a:r>
            <a:r>
              <a:rPr lang="en-US" sz="1200" dirty="0">
                <a:solidFill>
                  <a:srgbClr val="434343"/>
                </a:solidFill>
                <a:latin typeface="Open Sans"/>
              </a:rPr>
              <a:t> </a:t>
            </a:r>
          </a:p>
          <a:p>
            <a:pPr marL="171450" indent="-171450">
              <a:buFont typeface="Arial" panose="020B0604020202020204" pitchFamily="34" charset="0"/>
              <a:buChar char="•"/>
            </a:pPr>
            <a:r>
              <a:rPr lang="en-US" sz="1200" dirty="0" err="1">
                <a:solidFill>
                  <a:srgbClr val="434343"/>
                </a:solidFill>
                <a:latin typeface="Open Sans"/>
              </a:rPr>
              <a:t>Critérios</a:t>
            </a:r>
            <a:endParaRPr lang="en-US" sz="1200" dirty="0">
              <a:solidFill>
                <a:srgbClr val="434343"/>
              </a:solidFill>
              <a:latin typeface="Open Sans"/>
            </a:endParaRPr>
          </a:p>
          <a:p>
            <a:pPr marL="171450" indent="-171450">
              <a:buFont typeface="Arial" panose="020B0604020202020204" pitchFamily="34" charset="0"/>
              <a:buChar char="•"/>
            </a:pPr>
            <a:r>
              <a:rPr lang="en-US" sz="1200" dirty="0">
                <a:solidFill>
                  <a:srgbClr val="434343"/>
                </a:solidFill>
                <a:latin typeface="Open Sans"/>
              </a:rPr>
              <a:t>Layout de </a:t>
            </a:r>
            <a:r>
              <a:rPr lang="en-US" sz="1200" dirty="0" err="1">
                <a:solidFill>
                  <a:srgbClr val="434343"/>
                </a:solidFill>
                <a:latin typeface="Open Sans"/>
              </a:rPr>
              <a:t>extração</a:t>
            </a:r>
            <a:endParaRPr lang="en-US" sz="1200" dirty="0">
              <a:solidFill>
                <a:srgbClr val="434343"/>
              </a:solidFill>
              <a:latin typeface="Open Sans"/>
            </a:endParaRPr>
          </a:p>
          <a:p>
            <a:pPr marL="0" marR="0" lvl="0" indent="0" algn="l" defTabSz="914400" rtl="0" eaLnBrk="1" fontAlgn="auto" latinLnBrk="0" hangingPunct="1">
              <a:lnSpc>
                <a:spcPct val="100000"/>
              </a:lnSpc>
              <a:spcBef>
                <a:spcPts val="0"/>
              </a:spcBef>
              <a:spcAft>
                <a:spcPts val="0"/>
              </a:spcAft>
              <a:buClrTx/>
              <a:buSzTx/>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
        <p:nvSpPr>
          <p:cNvPr id="10" name="Google Shape;115;p18">
            <a:extLst>
              <a:ext uri="{FF2B5EF4-FFF2-40B4-BE49-F238E27FC236}">
                <a16:creationId xmlns:a16="http://schemas.microsoft.com/office/drawing/2014/main" id="{AFE34AE6-E13A-4648-B751-CE27D6EDDC6F}"/>
              </a:ext>
            </a:extLst>
          </p:cNvPr>
          <p:cNvSpPr txBox="1"/>
          <p:nvPr/>
        </p:nvSpPr>
        <p:spPr>
          <a:xfrm>
            <a:off x="3002788" y="2987964"/>
            <a:ext cx="1920362" cy="2400725"/>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434343"/>
                </a:solidFill>
                <a:effectLst/>
                <a:uLnTx/>
                <a:uFillTx/>
                <a:latin typeface="Open Sans"/>
                <a:ea typeface="Open Sans"/>
                <a:cs typeface="Open Sans"/>
              </a:rPr>
              <a:t>Análise preliminar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marL="171450" lvl="0" indent="-171450">
              <a:buFont typeface="Arial" panose="020B0604020202020204" pitchFamily="34" charset="0"/>
              <a:buChar char="•"/>
              <a:defRPr/>
            </a:pPr>
            <a:r>
              <a:rPr lang="pt-BR" sz="1200" dirty="0">
                <a:solidFill>
                  <a:srgbClr val="434343"/>
                </a:solidFill>
                <a:latin typeface="Open Sans"/>
                <a:ea typeface="Open Sans"/>
                <a:cs typeface="Open Sans"/>
                <a:sym typeface="Open Sans"/>
              </a:rPr>
              <a:t>Criação dos Rótulos</a:t>
            </a:r>
          </a:p>
          <a:p>
            <a:pPr marL="171450" lvl="0" indent="-171450">
              <a:buFont typeface="Arial" panose="020B0604020202020204" pitchFamily="34" charset="0"/>
              <a:buChar char="•"/>
              <a:defRPr/>
            </a:pPr>
            <a:r>
              <a:rPr lang="pt-BR" sz="1200" dirty="0">
                <a:solidFill>
                  <a:srgbClr val="434343"/>
                </a:solidFill>
                <a:latin typeface="Open Sans"/>
                <a:ea typeface="Open Sans"/>
                <a:cs typeface="Open Sans"/>
                <a:sym typeface="Open Sans"/>
              </a:rPr>
              <a:t>Balanceamento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
        <p:nvSpPr>
          <p:cNvPr id="11" name="Google Shape;115;p18">
            <a:extLst>
              <a:ext uri="{FF2B5EF4-FFF2-40B4-BE49-F238E27FC236}">
                <a16:creationId xmlns:a16="http://schemas.microsoft.com/office/drawing/2014/main" id="{7CC50689-F2ED-4732-B53F-AD0B114B8E9E}"/>
              </a:ext>
            </a:extLst>
          </p:cNvPr>
          <p:cNvSpPr txBox="1"/>
          <p:nvPr/>
        </p:nvSpPr>
        <p:spPr>
          <a:xfrm>
            <a:off x="4876492" y="2987959"/>
            <a:ext cx="2108244" cy="2116753"/>
          </a:xfrm>
          <a:prstGeom prst="rect">
            <a:avLst/>
          </a:prstGeom>
          <a:noFill/>
          <a:ln>
            <a:noFill/>
          </a:ln>
        </p:spPr>
        <p:txBody>
          <a:bodyPr spcFirstLastPara="1" wrap="square" lIns="91425" tIns="91425" rIns="91425" bIns="91425" anchor="t" anchorCtr="0">
            <a:noAutofit/>
          </a:bodyPr>
          <a:lstStyle/>
          <a:p>
            <a:pPr>
              <a:defRPr/>
            </a:pPr>
            <a:r>
              <a:rPr lang="pt-BR" sz="1200" b="1" dirty="0">
                <a:latin typeface="Open Sans"/>
              </a:rPr>
              <a:t>Avaliação das técnicas</a:t>
            </a:r>
          </a:p>
          <a:p>
            <a:pPr lvl="0">
              <a:defRPr/>
            </a:pPr>
            <a:endParaRPr lang="pt-BR" sz="1200" b="1" dirty="0">
              <a:latin typeface="Open Sans"/>
              <a:sym typeface="Open Sans"/>
            </a:endParaRPr>
          </a:p>
          <a:p>
            <a:pPr marL="171450" indent="-171450">
              <a:buFont typeface="Arial" panose="020B0604020202020204" pitchFamily="34" charset="0"/>
              <a:buChar char="•"/>
              <a:defRPr/>
            </a:pPr>
            <a:r>
              <a:rPr lang="pt-BR" sz="1200" dirty="0" err="1">
                <a:latin typeface="Open Sans"/>
                <a:sym typeface="Open Sans"/>
              </a:rPr>
              <a:t>Scikit-image</a:t>
            </a:r>
            <a:r>
              <a:rPr lang="pt-BR" sz="1200" dirty="0">
                <a:latin typeface="Open Sans"/>
                <a:sym typeface="Open Sans"/>
              </a:rPr>
              <a:t> </a:t>
            </a:r>
            <a:r>
              <a:rPr lang="pt-BR" sz="1200" dirty="0" err="1">
                <a:latin typeface="Open Sans"/>
                <a:sym typeface="Open Sans"/>
              </a:rPr>
              <a:t>Cascade</a:t>
            </a:r>
            <a:endParaRPr lang="pt-BR" sz="1200" dirty="0">
              <a:latin typeface="Open Sans"/>
              <a:sym typeface="Open Sans"/>
            </a:endParaRPr>
          </a:p>
          <a:p>
            <a:pPr marL="171450" indent="-171450">
              <a:buFont typeface="Arial" panose="020B0604020202020204" pitchFamily="34" charset="0"/>
              <a:buChar char="•"/>
              <a:defRPr/>
            </a:pPr>
            <a:r>
              <a:rPr lang="pt-BR" sz="1200" dirty="0" err="1">
                <a:latin typeface="Open Sans"/>
                <a:sym typeface="Open Sans"/>
              </a:rPr>
              <a:t>Face_recognition</a:t>
            </a:r>
            <a:r>
              <a:rPr lang="pt-BR" sz="1200" dirty="0">
                <a:latin typeface="Open Sans"/>
                <a:sym typeface="Open Sans"/>
              </a:rPr>
              <a:t> HOG</a:t>
            </a:r>
          </a:p>
          <a:p>
            <a:pPr marL="171450" indent="-171450">
              <a:buFont typeface="Arial" panose="020B0604020202020204" pitchFamily="34" charset="0"/>
              <a:buChar char="•"/>
              <a:defRPr/>
            </a:pPr>
            <a:r>
              <a:rPr lang="pt-BR" sz="1200" dirty="0" err="1">
                <a:latin typeface="Open Sans"/>
                <a:ea typeface="Open Sans"/>
                <a:cs typeface="Open Sans"/>
                <a:sym typeface="Open Sans"/>
              </a:rPr>
              <a:t>Face_recognition</a:t>
            </a:r>
            <a:r>
              <a:rPr lang="pt-BR" sz="1200" dirty="0">
                <a:latin typeface="Open Sans"/>
                <a:ea typeface="Open Sans"/>
                <a:cs typeface="Open Sans"/>
                <a:sym typeface="Open Sans"/>
              </a:rPr>
              <a:t> CNN</a:t>
            </a:r>
          </a:p>
          <a:p>
            <a:pPr>
              <a:defRPr/>
            </a:pPr>
            <a:endParaRPr lang="pt-BR" sz="1200" dirty="0">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200" b="0" i="0" u="none" strike="noStrike" kern="1200" cap="none" spc="0" normalizeH="0" baseline="0" noProof="0" dirty="0">
              <a:ln>
                <a:noFill/>
              </a:ln>
              <a:effectLst/>
              <a:uLnTx/>
              <a:uFillTx/>
              <a:latin typeface="Open Sans"/>
              <a:ea typeface="Open Sans"/>
              <a:cs typeface="Open Sans"/>
              <a:sym typeface="Open Sans"/>
            </a:endParaRPr>
          </a:p>
        </p:txBody>
      </p:sp>
      <p:sp>
        <p:nvSpPr>
          <p:cNvPr id="13" name="Google Shape;115;p18">
            <a:extLst>
              <a:ext uri="{FF2B5EF4-FFF2-40B4-BE49-F238E27FC236}">
                <a16:creationId xmlns:a16="http://schemas.microsoft.com/office/drawing/2014/main" id="{1AB15A37-AE08-4C9E-BCC7-7D574DF19B47}"/>
              </a:ext>
            </a:extLst>
          </p:cNvPr>
          <p:cNvSpPr txBox="1"/>
          <p:nvPr/>
        </p:nvSpPr>
        <p:spPr>
          <a:xfrm>
            <a:off x="8830930" y="2987964"/>
            <a:ext cx="1763760" cy="2116748"/>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434343"/>
                </a:solidFill>
                <a:effectLst/>
                <a:uLnTx/>
                <a:uFillTx/>
                <a:latin typeface="Open Sans"/>
                <a:ea typeface="Open Sans"/>
                <a:cs typeface="Open Sans"/>
              </a:rPr>
              <a:t>Definição da técnica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434343"/>
                </a:solidFill>
                <a:effectLst/>
                <a:uLnTx/>
                <a:uFillTx/>
                <a:latin typeface="Open Sans"/>
                <a:ea typeface="Open Sans"/>
                <a:cs typeface="Open Sans"/>
                <a:sym typeface="Open Sans"/>
              </a:rPr>
              <a:t>Validação dos resultados com negócios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434343"/>
                </a:solidFill>
                <a:latin typeface="Open Sans"/>
                <a:sym typeface="Open Sans"/>
              </a:rPr>
              <a:t>Escolha da técnica que melhor se adeque ao uso e estratégias da área de negócios</a:t>
            </a: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
        <p:nvSpPr>
          <p:cNvPr id="15" name="Espaço Reservado para Data 5">
            <a:extLst>
              <a:ext uri="{FF2B5EF4-FFF2-40B4-BE49-F238E27FC236}">
                <a16:creationId xmlns:a16="http://schemas.microsoft.com/office/drawing/2014/main" id="{CFD695E7-181C-46B2-911D-897ECEF89B0F}"/>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6" name="Imagem 15"/>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8" name="Title Placeholder 1">
            <a:extLst>
              <a:ext uri="{FF2B5EF4-FFF2-40B4-BE49-F238E27FC236}">
                <a16:creationId xmlns:a16="http://schemas.microsoft.com/office/drawing/2014/main" id="{A7D9B2E2-5E15-4005-B2C6-D2A3CDFA3E6F}"/>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Metodologia</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de dados</a:t>
            </a:r>
          </a:p>
        </p:txBody>
      </p:sp>
      <p:sp>
        <p:nvSpPr>
          <p:cNvPr id="19" name="Google Shape;115;p18">
            <a:extLst>
              <a:ext uri="{FF2B5EF4-FFF2-40B4-BE49-F238E27FC236}">
                <a16:creationId xmlns:a16="http://schemas.microsoft.com/office/drawing/2014/main" id="{C7653D6A-8ACA-417F-AFF4-E33C10C3F7D1}"/>
              </a:ext>
            </a:extLst>
          </p:cNvPr>
          <p:cNvSpPr txBox="1"/>
          <p:nvPr/>
        </p:nvSpPr>
        <p:spPr>
          <a:xfrm>
            <a:off x="6852292" y="2987959"/>
            <a:ext cx="1834290" cy="2116753"/>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434343"/>
                </a:solidFill>
                <a:effectLst/>
                <a:uLnTx/>
                <a:uFillTx/>
                <a:latin typeface="Open Sans"/>
                <a:ea typeface="Open Sans"/>
                <a:cs typeface="Open Sans"/>
              </a:rPr>
              <a:t>Avaliação das técnicas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marL="171450" lvl="0" indent="-171450">
              <a:buFont typeface="Arial" panose="020B0604020202020204" pitchFamily="34" charset="0"/>
              <a:buChar char="•"/>
              <a:defRPr/>
            </a:pPr>
            <a:r>
              <a:rPr lang="pt-BR" sz="1200" dirty="0" err="1">
                <a:solidFill>
                  <a:srgbClr val="434343"/>
                </a:solidFill>
                <a:latin typeface="Open Sans"/>
                <a:ea typeface="Open Sans"/>
                <a:cs typeface="Open Sans"/>
                <a:sym typeface="Open Sans"/>
              </a:rPr>
              <a:t>Transfer</a:t>
            </a:r>
            <a:r>
              <a:rPr lang="pt-BR" sz="1200" dirty="0">
                <a:solidFill>
                  <a:srgbClr val="434343"/>
                </a:solidFill>
                <a:latin typeface="Open Sans"/>
                <a:ea typeface="Open Sans"/>
                <a:cs typeface="Open Sans"/>
                <a:sym typeface="Open Sans"/>
              </a:rPr>
              <a:t> </a:t>
            </a:r>
            <a:r>
              <a:rPr lang="pt-BR" sz="1200" dirty="0" err="1">
                <a:solidFill>
                  <a:srgbClr val="434343"/>
                </a:solidFill>
                <a:latin typeface="Open Sans"/>
                <a:ea typeface="Open Sans"/>
                <a:cs typeface="Open Sans"/>
                <a:sym typeface="Open Sans"/>
              </a:rPr>
              <a:t>learning</a:t>
            </a:r>
            <a:endParaRPr lang="pt-BR" sz="1200" dirty="0">
              <a:solidFill>
                <a:srgbClr val="434343"/>
              </a:solidFill>
              <a:latin typeface="Open Sans"/>
              <a:ea typeface="Open Sans"/>
              <a:cs typeface="Open Sans"/>
              <a:sym typeface="Open Sans"/>
            </a:endParaRPr>
          </a:p>
          <a:p>
            <a:pPr marL="171450" lvl="0" indent="-171450">
              <a:buFont typeface="Arial" panose="020B0604020202020204" pitchFamily="34" charset="0"/>
              <a:buChar char="•"/>
              <a:defRPr/>
            </a:pPr>
            <a:r>
              <a:rPr lang="pt-BR" sz="1200" dirty="0">
                <a:solidFill>
                  <a:srgbClr val="434343"/>
                </a:solidFill>
                <a:latin typeface="Open Sans"/>
                <a:ea typeface="Open Sans"/>
                <a:cs typeface="Open Sans"/>
                <a:sym typeface="Open Sans"/>
              </a:rPr>
              <a:t>SVM</a:t>
            </a:r>
          </a:p>
          <a:p>
            <a:pPr marL="171450" lvl="0" indent="-171450">
              <a:buFont typeface="Arial" panose="020B0604020202020204" pitchFamily="34" charset="0"/>
              <a:buChar char="•"/>
              <a:defRPr/>
            </a:pPr>
            <a:r>
              <a:rPr lang="pt-BR" sz="1200" dirty="0" err="1">
                <a:solidFill>
                  <a:srgbClr val="434343"/>
                </a:solidFill>
                <a:latin typeface="Open Sans"/>
                <a:ea typeface="Open Sans"/>
                <a:cs typeface="Open Sans"/>
                <a:sym typeface="Open Sans"/>
              </a:rPr>
              <a:t>Stochastic</a:t>
            </a:r>
            <a:r>
              <a:rPr lang="pt-BR" sz="1200" dirty="0">
                <a:solidFill>
                  <a:srgbClr val="434343"/>
                </a:solidFill>
                <a:latin typeface="Open Sans"/>
                <a:ea typeface="Open Sans"/>
                <a:cs typeface="Open Sans"/>
                <a:sym typeface="Open Sans"/>
              </a:rPr>
              <a:t> </a:t>
            </a:r>
            <a:r>
              <a:rPr lang="pt-BR" sz="1200" dirty="0" err="1">
                <a:solidFill>
                  <a:srgbClr val="434343"/>
                </a:solidFill>
                <a:latin typeface="Open Sans"/>
                <a:ea typeface="Open Sans"/>
                <a:cs typeface="Open Sans"/>
                <a:sym typeface="Open Sans"/>
              </a:rPr>
              <a:t>Gradient</a:t>
            </a:r>
            <a:r>
              <a:rPr lang="pt-BR" sz="1200" dirty="0">
                <a:solidFill>
                  <a:srgbClr val="434343"/>
                </a:solidFill>
                <a:latin typeface="Open Sans"/>
                <a:ea typeface="Open Sans"/>
                <a:cs typeface="Open Sans"/>
                <a:sym typeface="Open Sans"/>
              </a:rPr>
              <a:t> </a:t>
            </a:r>
            <a:r>
              <a:rPr lang="pt-BR" sz="1200" dirty="0" err="1">
                <a:solidFill>
                  <a:srgbClr val="434343"/>
                </a:solidFill>
                <a:latin typeface="Open Sans"/>
                <a:ea typeface="Open Sans"/>
                <a:cs typeface="Open Sans"/>
                <a:sym typeface="Open Sans"/>
              </a:rPr>
              <a:t>Descent</a:t>
            </a:r>
            <a:endParaRPr lang="pt-BR" sz="1200" dirty="0">
              <a:solidFill>
                <a:srgbClr val="434343"/>
              </a:solidFill>
              <a:latin typeface="Open Sans"/>
              <a:ea typeface="Open Sans"/>
              <a:cs typeface="Open Sans"/>
              <a:sym typeface="Open Sans"/>
            </a:endParaRPr>
          </a:p>
          <a:p>
            <a:pPr marL="171450" lvl="0" indent="-171450">
              <a:buFont typeface="Arial" panose="020B0604020202020204" pitchFamily="34" charset="0"/>
              <a:buChar char="•"/>
              <a:defRPr/>
            </a:pPr>
            <a:r>
              <a:rPr lang="pt-BR" sz="1200" dirty="0">
                <a:solidFill>
                  <a:srgbClr val="434343"/>
                </a:solidFill>
                <a:latin typeface="Open Sans"/>
                <a:ea typeface="Open Sans"/>
                <a:cs typeface="Open Sans"/>
                <a:sym typeface="Open Sans"/>
              </a:rPr>
              <a:t>KNN</a:t>
            </a:r>
          </a:p>
          <a:p>
            <a:pPr marL="171450" lvl="0" indent="-171450">
              <a:buFont typeface="Arial" panose="020B0604020202020204" pitchFamily="34" charset="0"/>
              <a:buChar char="•"/>
              <a:defRPr/>
            </a:pPr>
            <a:r>
              <a:rPr lang="pt-BR" sz="1200" dirty="0" err="1">
                <a:solidFill>
                  <a:srgbClr val="434343"/>
                </a:solidFill>
                <a:latin typeface="Open Sans"/>
                <a:ea typeface="Open Sans"/>
                <a:cs typeface="Open Sans"/>
                <a:sym typeface="Open Sans"/>
              </a:rPr>
              <a:t>LogisticRegression</a:t>
            </a:r>
            <a:endParaRPr lang="pt-BR" sz="1200" dirty="0">
              <a:solidFill>
                <a:srgbClr val="434343"/>
              </a:solidFill>
              <a:latin typeface="Open Sans"/>
              <a:ea typeface="Open Sans"/>
              <a:cs typeface="Open Sans"/>
              <a:sym typeface="Open Sans"/>
            </a:endParaRPr>
          </a:p>
          <a:p>
            <a:pPr marL="171450" lvl="0" indent="-171450">
              <a:buFont typeface="Arial" panose="020B0604020202020204" pitchFamily="34" charset="0"/>
              <a:buChar char="•"/>
              <a:defRPr/>
            </a:pPr>
            <a:r>
              <a:rPr lang="pt-BR" sz="1200" dirty="0">
                <a:solidFill>
                  <a:srgbClr val="434343"/>
                </a:solidFill>
                <a:latin typeface="Open Sans"/>
                <a:ea typeface="Open Sans"/>
                <a:cs typeface="Open Sans"/>
                <a:sym typeface="Open Sans"/>
              </a:rPr>
              <a:t>MLP</a:t>
            </a:r>
          </a:p>
          <a:p>
            <a:pPr marL="171450" lvl="0" indent="-171450">
              <a:buFont typeface="Arial" panose="020B0604020202020204" pitchFamily="34" charset="0"/>
              <a:buChar char="•"/>
              <a:defRPr/>
            </a:pPr>
            <a:r>
              <a:rPr lang="pt-BR" sz="1200" dirty="0" err="1">
                <a:solidFill>
                  <a:srgbClr val="434343"/>
                </a:solidFill>
                <a:latin typeface="Open Sans"/>
                <a:ea typeface="Open Sans"/>
                <a:cs typeface="Open Sans"/>
                <a:sym typeface="Open Sans"/>
              </a:rPr>
              <a:t>Random</a:t>
            </a:r>
            <a:r>
              <a:rPr lang="pt-BR" sz="1200" dirty="0">
                <a:solidFill>
                  <a:srgbClr val="434343"/>
                </a:solidFill>
                <a:latin typeface="Open Sans"/>
                <a:ea typeface="Open Sans"/>
                <a:cs typeface="Open Sans"/>
                <a:sym typeface="Open Sans"/>
              </a:rPr>
              <a:t> Forest</a:t>
            </a:r>
          </a:p>
          <a:p>
            <a:pPr marL="171450" lvl="0" indent="-171450">
              <a:buFont typeface="Arial" panose="020B0604020202020204" pitchFamily="34" charset="0"/>
              <a:buChar char="•"/>
              <a:defRPr/>
            </a:pPr>
            <a:r>
              <a:rPr lang="pt-BR" sz="1200" dirty="0" err="1">
                <a:solidFill>
                  <a:srgbClr val="434343"/>
                </a:solidFill>
                <a:latin typeface="Open Sans"/>
                <a:ea typeface="Open Sans"/>
                <a:cs typeface="Open Sans"/>
                <a:sym typeface="Open Sans"/>
              </a:rPr>
              <a:t>GradientBoosting</a:t>
            </a:r>
            <a:endParaRPr lang="pt-BR" sz="1200" dirty="0">
              <a:solidFill>
                <a:srgbClr val="434343"/>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Tree>
    <p:extLst>
      <p:ext uri="{BB962C8B-B14F-4D97-AF65-F5344CB8AC3E}">
        <p14:creationId xmlns:p14="http://schemas.microsoft.com/office/powerpoint/2010/main" val="8649023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tângulo 37">
            <a:extLst>
              <a:ext uri="{FF2B5EF4-FFF2-40B4-BE49-F238E27FC236}">
                <a16:creationId xmlns:a16="http://schemas.microsoft.com/office/drawing/2014/main" id="{D902E99D-1B43-474C-AC5E-3E8665E2FA1E}"/>
              </a:ext>
            </a:extLst>
          </p:cNvPr>
          <p:cNvSpPr/>
          <p:nvPr/>
        </p:nvSpPr>
        <p:spPr>
          <a:xfrm>
            <a:off x="0" y="984738"/>
            <a:ext cx="4840164" cy="395654"/>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pt-BR" sz="1400" dirty="0" err="1">
                <a:latin typeface="Open Sans" panose="020B0604020202020204"/>
              </a:rPr>
              <a:t>Email</a:t>
            </a:r>
            <a:r>
              <a:rPr lang="pt-BR" sz="1400" dirty="0">
                <a:latin typeface="Open Sans" panose="020B0604020202020204"/>
              </a:rPr>
              <a:t>: </a:t>
            </a:r>
            <a:r>
              <a:rPr lang="pt-BR" sz="1400" dirty="0">
                <a:latin typeface="Open Sans" panose="020B0604020202020204"/>
                <a:hlinkClick r:id="rId2"/>
              </a:rPr>
              <a:t>wesleypatricksouza@gmail.com</a:t>
            </a:r>
            <a:endParaRPr lang="pt-BR" sz="1400" dirty="0">
              <a:latin typeface="Open Sans" panose="020B0604020202020204"/>
            </a:endParaRPr>
          </a:p>
        </p:txBody>
      </p:sp>
      <p:pic>
        <p:nvPicPr>
          <p:cNvPr id="39" name="Google Shape;62;p13">
            <a:extLst>
              <a:ext uri="{FF2B5EF4-FFF2-40B4-BE49-F238E27FC236}">
                <a16:creationId xmlns:a16="http://schemas.microsoft.com/office/drawing/2014/main" id="{8B9985CB-6CA9-436F-94A6-2475F49B55AD}"/>
              </a:ext>
            </a:extLst>
          </p:cNvPr>
          <p:cNvPicPr preferRelativeResize="0"/>
          <p:nvPr/>
        </p:nvPicPr>
        <p:blipFill>
          <a:blip r:embed="rId3">
            <a:alphaModFix/>
          </a:blip>
          <a:stretch>
            <a:fillRect/>
          </a:stretch>
        </p:blipFill>
        <p:spPr>
          <a:xfrm flipH="1">
            <a:off x="9259382" y="4383155"/>
            <a:ext cx="2932618" cy="2474845"/>
          </a:xfrm>
          <a:prstGeom prst="rect">
            <a:avLst/>
          </a:prstGeom>
          <a:noFill/>
          <a:ln>
            <a:noFill/>
          </a:ln>
        </p:spPr>
      </p:pic>
      <p:pic>
        <p:nvPicPr>
          <p:cNvPr id="15" name="Imagem 14"/>
          <p:cNvPicPr>
            <a:picLocks noChangeAspect="1"/>
          </p:cNvPicPr>
          <p:nvPr/>
        </p:nvPicPr>
        <p:blipFill rotWithShape="1">
          <a:blip r:embed="rId4" cstate="print">
            <a:extLst>
              <a:ext uri="{28A0092B-C50C-407E-A947-70E740481C1C}">
                <a14:useLocalDpi xmlns:a14="http://schemas.microsoft.com/office/drawing/2010/main" val="0"/>
              </a:ext>
            </a:extLst>
          </a:blip>
          <a:srcRect l="7580" t="41980" r="49271" b="41925"/>
          <a:stretch/>
        </p:blipFill>
        <p:spPr>
          <a:xfrm>
            <a:off x="6010461" y="835865"/>
            <a:ext cx="4454956" cy="1661746"/>
          </a:xfrm>
          <a:prstGeom prst="rect">
            <a:avLst/>
          </a:prstGeom>
        </p:spPr>
      </p:pic>
      <p:sp>
        <p:nvSpPr>
          <p:cNvPr id="17" name="Espaço Reservado para Número de Slide 4">
            <a:extLst>
              <a:ext uri="{FF2B5EF4-FFF2-40B4-BE49-F238E27FC236}">
                <a16:creationId xmlns:a16="http://schemas.microsoft.com/office/drawing/2014/main" id="{A1FEC95F-B795-469B-854D-5D7F0DCD7978}"/>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18" name="Pentágono 17">
            <a:extLst>
              <a:ext uri="{FF2B5EF4-FFF2-40B4-BE49-F238E27FC236}">
                <a16:creationId xmlns:a16="http://schemas.microsoft.com/office/drawing/2014/main" id="{59AB2B00-8657-4B12-91C0-9E110375C6F8}"/>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3" name="Imagem 2">
            <a:extLst>
              <a:ext uri="{FF2B5EF4-FFF2-40B4-BE49-F238E27FC236}">
                <a16:creationId xmlns:a16="http://schemas.microsoft.com/office/drawing/2014/main" id="{E055F5A2-0ADA-45C8-9562-4DDC3F3554E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3795364"/>
            <a:ext cx="8461952" cy="3062636"/>
          </a:xfrm>
          <a:prstGeom prst="rect">
            <a:avLst/>
          </a:prstGeom>
        </p:spPr>
      </p:pic>
      <p:pic>
        <p:nvPicPr>
          <p:cNvPr id="13" name="Imagem 12">
            <a:extLst>
              <a:ext uri="{FF2B5EF4-FFF2-40B4-BE49-F238E27FC236}">
                <a16:creationId xmlns:a16="http://schemas.microsoft.com/office/drawing/2014/main" id="{F66A4A5C-06CC-445E-8DC7-129B10274AA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2843" t="41980" r="8724" b="41925"/>
          <a:stretch/>
        </p:blipFill>
        <p:spPr>
          <a:xfrm>
            <a:off x="8517158" y="3467366"/>
            <a:ext cx="3287216" cy="1376608"/>
          </a:xfrm>
          <a:prstGeom prst="rect">
            <a:avLst/>
          </a:prstGeom>
        </p:spPr>
      </p:pic>
      <p:sp>
        <p:nvSpPr>
          <p:cNvPr id="14" name="Title Placeholder 1">
            <a:extLst>
              <a:ext uri="{FF2B5EF4-FFF2-40B4-BE49-F238E27FC236}">
                <a16:creationId xmlns:a16="http://schemas.microsoft.com/office/drawing/2014/main" id="{0856A024-2790-498C-B691-51D27A51F8A6}"/>
              </a:ext>
            </a:extLst>
          </p:cNvPr>
          <p:cNvSpPr txBox="1">
            <a:spLocks/>
          </p:cNvSpPr>
          <p:nvPr/>
        </p:nvSpPr>
        <p:spPr>
          <a:xfrm>
            <a:off x="0" y="188655"/>
            <a:ext cx="12192000"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Agradecimento</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sp>
        <p:nvSpPr>
          <p:cNvPr id="19" name="Retângulo 18">
            <a:extLst>
              <a:ext uri="{FF2B5EF4-FFF2-40B4-BE49-F238E27FC236}">
                <a16:creationId xmlns:a16="http://schemas.microsoft.com/office/drawing/2014/main" id="{DF55C29B-4A92-4E9F-8F6E-CFCE110C8D6F}"/>
              </a:ext>
            </a:extLst>
          </p:cNvPr>
          <p:cNvSpPr/>
          <p:nvPr/>
        </p:nvSpPr>
        <p:spPr>
          <a:xfrm>
            <a:off x="0" y="1734002"/>
            <a:ext cx="4840164" cy="395654"/>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pt-BR" sz="1400" dirty="0" err="1">
                <a:latin typeface="Open Sans" panose="020B0604020202020204"/>
              </a:rPr>
              <a:t>Linke</a:t>
            </a:r>
            <a:r>
              <a:rPr lang="pt-BR" sz="1400" dirty="0">
                <a:latin typeface="Open Sans" panose="020B0604020202020204"/>
              </a:rPr>
              <a:t> </a:t>
            </a:r>
            <a:r>
              <a:rPr lang="pt-BR" sz="1400" dirty="0">
                <a:latin typeface="Open Sans" panose="020B0604020202020204"/>
                <a:hlinkClick r:id="rId6"/>
              </a:rPr>
              <a:t>www.linkedin.com/in/wesley-patrick-souza</a:t>
            </a:r>
            <a:endParaRPr lang="pt-BR" sz="1400" dirty="0">
              <a:latin typeface="Open Sans" panose="020B0604020202020204"/>
            </a:endParaRPr>
          </a:p>
        </p:txBody>
      </p:sp>
      <p:sp>
        <p:nvSpPr>
          <p:cNvPr id="20" name="Retângulo 19">
            <a:extLst>
              <a:ext uri="{FF2B5EF4-FFF2-40B4-BE49-F238E27FC236}">
                <a16:creationId xmlns:a16="http://schemas.microsoft.com/office/drawing/2014/main" id="{2B5CD3B7-CF43-448F-BAC1-56F9304C8CFB}"/>
              </a:ext>
            </a:extLst>
          </p:cNvPr>
          <p:cNvSpPr/>
          <p:nvPr/>
        </p:nvSpPr>
        <p:spPr>
          <a:xfrm>
            <a:off x="-1" y="2553007"/>
            <a:ext cx="4840165" cy="395654"/>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pt-BR" sz="1400" dirty="0" err="1">
                <a:latin typeface="Open Sans" panose="020B0604020202020204"/>
              </a:rPr>
              <a:t>Githu</a:t>
            </a:r>
            <a:r>
              <a:rPr lang="pt-BR" sz="1400" dirty="0">
                <a:latin typeface="Open Sans" panose="020B0604020202020204"/>
              </a:rPr>
              <a:t> </a:t>
            </a:r>
            <a:r>
              <a:rPr lang="pt-BR" sz="1400" dirty="0">
                <a:latin typeface="Open Sans" panose="020B0604020202020204"/>
                <a:hlinkClick r:id="rId7"/>
              </a:rPr>
              <a:t>github.com/</a:t>
            </a:r>
            <a:r>
              <a:rPr lang="pt-BR" sz="1400" dirty="0" err="1">
                <a:latin typeface="Open Sans" panose="020B0604020202020204"/>
                <a:hlinkClick r:id="rId7"/>
              </a:rPr>
              <a:t>Xeslley</a:t>
            </a:r>
            <a:endParaRPr lang="pt-BR" sz="1400" dirty="0">
              <a:latin typeface="Open Sans" panose="020B0604020202020204"/>
            </a:endParaRPr>
          </a:p>
        </p:txBody>
      </p:sp>
      <p:pic>
        <p:nvPicPr>
          <p:cNvPr id="5" name="Imagem 4" descr="Ícone&#10;&#10;Descrição gerada automaticamente">
            <a:extLst>
              <a:ext uri="{FF2B5EF4-FFF2-40B4-BE49-F238E27FC236}">
                <a16:creationId xmlns:a16="http://schemas.microsoft.com/office/drawing/2014/main" id="{9FBC4246-310D-46FE-9983-B3AC28E0E7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5871" y="2546356"/>
            <a:ext cx="431974" cy="431974"/>
          </a:xfrm>
          <a:prstGeom prst="rect">
            <a:avLst/>
          </a:prstGeom>
        </p:spPr>
      </p:pic>
      <p:pic>
        <p:nvPicPr>
          <p:cNvPr id="7" name="Imagem 6" descr="Uma imagem contendo desenho, placa&#10;&#10;Descrição gerada automaticamente">
            <a:extLst>
              <a:ext uri="{FF2B5EF4-FFF2-40B4-BE49-F238E27FC236}">
                <a16:creationId xmlns:a16="http://schemas.microsoft.com/office/drawing/2014/main" id="{1AA7CE55-FD48-4610-A12D-E3D2A07E258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4663" y="1734990"/>
            <a:ext cx="387852" cy="387852"/>
          </a:xfrm>
          <a:prstGeom prst="rect">
            <a:avLst/>
          </a:prstGeom>
        </p:spPr>
      </p:pic>
      <p:pic>
        <p:nvPicPr>
          <p:cNvPr id="9" name="Imagem 8" descr="Ícone&#10;&#10;Descrição gerada automaticamente">
            <a:extLst>
              <a:ext uri="{FF2B5EF4-FFF2-40B4-BE49-F238E27FC236}">
                <a16:creationId xmlns:a16="http://schemas.microsoft.com/office/drawing/2014/main" id="{FA5EC0F1-84AA-488E-8598-6E430986E15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9318" y="990733"/>
            <a:ext cx="507158" cy="384332"/>
          </a:xfrm>
          <a:prstGeom prst="rect">
            <a:avLst/>
          </a:prstGeom>
        </p:spPr>
      </p:pic>
    </p:spTree>
    <p:extLst>
      <p:ext uri="{BB962C8B-B14F-4D97-AF65-F5344CB8AC3E}">
        <p14:creationId xmlns:p14="http://schemas.microsoft.com/office/powerpoint/2010/main" val="3268249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graphicFrame>
        <p:nvGraphicFramePr>
          <p:cNvPr id="2" name="Diagrama 1">
            <a:extLst>
              <a:ext uri="{FF2B5EF4-FFF2-40B4-BE49-F238E27FC236}">
                <a16:creationId xmlns:a16="http://schemas.microsoft.com/office/drawing/2014/main" id="{CB95FEA1-C38C-4438-AEAD-CF55A042FA4C}"/>
              </a:ext>
            </a:extLst>
          </p:cNvPr>
          <p:cNvGraphicFramePr/>
          <p:nvPr>
            <p:extLst>
              <p:ext uri="{D42A27DB-BD31-4B8C-83A1-F6EECF244321}">
                <p14:modId xmlns:p14="http://schemas.microsoft.com/office/powerpoint/2010/main" val="4219198188"/>
              </p:ext>
            </p:extLst>
          </p:nvPr>
        </p:nvGraphicFramePr>
        <p:xfrm>
          <a:off x="757811" y="195779"/>
          <a:ext cx="10071652" cy="4400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Google Shape;115;p18">
            <a:extLst>
              <a:ext uri="{FF2B5EF4-FFF2-40B4-BE49-F238E27FC236}">
                <a16:creationId xmlns:a16="http://schemas.microsoft.com/office/drawing/2014/main" id="{AD5E3D5B-4DB5-4E11-AB70-628F9A625BBA}"/>
              </a:ext>
            </a:extLst>
          </p:cNvPr>
          <p:cNvSpPr txBox="1"/>
          <p:nvPr/>
        </p:nvSpPr>
        <p:spPr>
          <a:xfrm>
            <a:off x="942109" y="2987964"/>
            <a:ext cx="1920362" cy="2116754"/>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tabLst/>
              <a:defRPr/>
            </a:pPr>
            <a:r>
              <a:rPr kumimoji="0" lang="da-DK" sz="1200" b="1" i="0" u="none" strike="noStrike" kern="1200" cap="none" spc="0" normalizeH="0" baseline="0" noProof="0" dirty="0">
                <a:ln>
                  <a:noFill/>
                </a:ln>
                <a:solidFill>
                  <a:srgbClr val="434343"/>
                </a:solidFill>
                <a:effectLst/>
                <a:uLnTx/>
                <a:uFillTx/>
                <a:latin typeface="Open Sans"/>
                <a:ea typeface="Open Sans"/>
                <a:cs typeface="Open Sans"/>
              </a:rPr>
              <a:t>Definição do problema</a:t>
            </a:r>
          </a:p>
          <a:p>
            <a:pPr marL="0" marR="0" lvl="0" indent="0" algn="l" defTabSz="914400" rtl="0" eaLnBrk="1" fontAlgn="auto" latinLnBrk="0" hangingPunct="1">
              <a:lnSpc>
                <a:spcPct val="100000"/>
              </a:lnSpc>
              <a:spcBef>
                <a:spcPts val="0"/>
              </a:spcBef>
              <a:spcAft>
                <a:spcPts val="0"/>
              </a:spcAft>
              <a:buClrTx/>
              <a:buSzTx/>
              <a:tabLst/>
              <a:defRPr/>
            </a:pPr>
            <a:endParaRPr kumimoji="0" sz="1200" b="1"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marL="171450" indent="-171450">
              <a:buFont typeface="Arial" panose="020B0604020202020204" pitchFamily="34" charset="0"/>
              <a:buChar char="•"/>
            </a:pPr>
            <a:r>
              <a:rPr lang="en-US" sz="1200" dirty="0" err="1">
                <a:solidFill>
                  <a:srgbClr val="434343"/>
                </a:solidFill>
                <a:latin typeface="Open Sans"/>
              </a:rPr>
              <a:t>Objetivos</a:t>
            </a:r>
            <a:endParaRPr lang="en-US" sz="1200" dirty="0">
              <a:solidFill>
                <a:srgbClr val="434343"/>
              </a:solidFill>
              <a:latin typeface="Open Sans"/>
            </a:endParaRPr>
          </a:p>
          <a:p>
            <a:pPr marL="171450" indent="-171450">
              <a:buFont typeface="Arial" panose="020B0604020202020204" pitchFamily="34" charset="0"/>
              <a:buChar char="•"/>
            </a:pPr>
            <a:r>
              <a:rPr lang="en-US" sz="1200" dirty="0" err="1">
                <a:solidFill>
                  <a:srgbClr val="434343"/>
                </a:solidFill>
                <a:latin typeface="Open Sans"/>
              </a:rPr>
              <a:t>Conceitos</a:t>
            </a:r>
            <a:r>
              <a:rPr lang="en-US" sz="1200" dirty="0">
                <a:solidFill>
                  <a:srgbClr val="434343"/>
                </a:solidFill>
                <a:latin typeface="Open Sans"/>
              </a:rPr>
              <a:t> </a:t>
            </a:r>
          </a:p>
          <a:p>
            <a:pPr marL="171450" indent="-171450">
              <a:buFont typeface="Arial" panose="020B0604020202020204" pitchFamily="34" charset="0"/>
              <a:buChar char="•"/>
            </a:pPr>
            <a:r>
              <a:rPr lang="en-US" sz="1200" dirty="0" err="1">
                <a:solidFill>
                  <a:srgbClr val="434343"/>
                </a:solidFill>
                <a:latin typeface="Open Sans"/>
              </a:rPr>
              <a:t>Critérios</a:t>
            </a:r>
            <a:endParaRPr lang="en-US" sz="1200" dirty="0">
              <a:solidFill>
                <a:srgbClr val="434343"/>
              </a:solidFill>
              <a:latin typeface="Open Sans"/>
            </a:endParaRPr>
          </a:p>
          <a:p>
            <a:pPr marL="171450" indent="-171450">
              <a:buFont typeface="Arial" panose="020B0604020202020204" pitchFamily="34" charset="0"/>
              <a:buChar char="•"/>
            </a:pPr>
            <a:r>
              <a:rPr lang="en-US" sz="1200" dirty="0">
                <a:solidFill>
                  <a:srgbClr val="434343"/>
                </a:solidFill>
                <a:latin typeface="Open Sans"/>
              </a:rPr>
              <a:t>Layout de </a:t>
            </a:r>
            <a:r>
              <a:rPr lang="en-US" sz="1200" dirty="0" err="1">
                <a:solidFill>
                  <a:srgbClr val="434343"/>
                </a:solidFill>
                <a:latin typeface="Open Sans"/>
              </a:rPr>
              <a:t>extração</a:t>
            </a:r>
            <a:endParaRPr lang="en-US" sz="1200" dirty="0">
              <a:solidFill>
                <a:srgbClr val="434343"/>
              </a:solidFill>
              <a:latin typeface="Open Sans"/>
            </a:endParaRPr>
          </a:p>
          <a:p>
            <a:pPr marL="0" marR="0" lvl="0" indent="0" algn="l" defTabSz="914400" rtl="0" eaLnBrk="1" fontAlgn="auto" latinLnBrk="0" hangingPunct="1">
              <a:lnSpc>
                <a:spcPct val="100000"/>
              </a:lnSpc>
              <a:spcBef>
                <a:spcPts val="0"/>
              </a:spcBef>
              <a:spcAft>
                <a:spcPts val="0"/>
              </a:spcAft>
              <a:buClrTx/>
              <a:buSzTx/>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
        <p:nvSpPr>
          <p:cNvPr id="10" name="Google Shape;115;p18">
            <a:extLst>
              <a:ext uri="{FF2B5EF4-FFF2-40B4-BE49-F238E27FC236}">
                <a16:creationId xmlns:a16="http://schemas.microsoft.com/office/drawing/2014/main" id="{AFE34AE6-E13A-4648-B751-CE27D6EDDC6F}"/>
              </a:ext>
            </a:extLst>
          </p:cNvPr>
          <p:cNvSpPr txBox="1"/>
          <p:nvPr/>
        </p:nvSpPr>
        <p:spPr>
          <a:xfrm>
            <a:off x="3002785" y="2987964"/>
            <a:ext cx="1920362" cy="2400725"/>
          </a:xfrm>
          <a:prstGeom prst="rect">
            <a:avLst/>
          </a:prstGeom>
          <a:noFill/>
          <a:ln>
            <a:noFill/>
          </a:ln>
        </p:spPr>
        <p:txBody>
          <a:bodyPr spcFirstLastPara="1" wrap="square" lIns="91425" tIns="91425" rIns="91425" bIns="91425" anchor="t" anchorCtr="0">
            <a:noAutofit/>
          </a:bodyPr>
          <a:lstStyle/>
          <a:p>
            <a:pPr lvl="0">
              <a:defRPr/>
            </a:pPr>
            <a:r>
              <a:rPr lang="pt-BR" sz="1200" b="1" dirty="0">
                <a:solidFill>
                  <a:srgbClr val="DDDDDD"/>
                </a:solidFill>
                <a:latin typeface="Open Sans"/>
              </a:rPr>
              <a:t>Análise preliminar</a:t>
            </a:r>
          </a:p>
          <a:p>
            <a:pPr lvl="0">
              <a:defRPr/>
            </a:pPr>
            <a:endParaRPr lang="pt-BR" sz="1200" b="1" dirty="0">
              <a:solidFill>
                <a:srgbClr val="434343"/>
              </a:solidFill>
              <a:latin typeface="Open Sans"/>
              <a:ea typeface="Open Sans"/>
              <a:cs typeface="Open Sans"/>
              <a:sym typeface="Open Sans"/>
            </a:endParaRPr>
          </a:p>
          <a:p>
            <a:pPr marL="171450" lvl="0" indent="-171450">
              <a:buFont typeface="Arial" panose="020B0604020202020204" pitchFamily="34" charset="0"/>
              <a:buChar char="•"/>
              <a:defRPr/>
            </a:pPr>
            <a:r>
              <a:rPr lang="pt-BR" sz="1200" dirty="0">
                <a:solidFill>
                  <a:srgbClr val="DDDDDD"/>
                </a:solidFill>
                <a:latin typeface="Open Sans"/>
                <a:sym typeface="Open Sans"/>
              </a:rPr>
              <a:t>Criação dos Rótulos</a:t>
            </a:r>
          </a:p>
          <a:p>
            <a:pPr marL="171450" lvl="0" indent="-171450">
              <a:buFont typeface="Arial" panose="020B0604020202020204" pitchFamily="34" charset="0"/>
              <a:buChar char="•"/>
              <a:defRPr/>
            </a:pPr>
            <a:r>
              <a:rPr lang="pt-BR" sz="1200" dirty="0">
                <a:solidFill>
                  <a:srgbClr val="DDDDDD"/>
                </a:solidFill>
                <a:latin typeface="Open Sans"/>
                <a:sym typeface="Open Sans"/>
              </a:rPr>
              <a:t>Balanceamento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1" name="Google Shape;115;p18">
            <a:extLst>
              <a:ext uri="{FF2B5EF4-FFF2-40B4-BE49-F238E27FC236}">
                <a16:creationId xmlns:a16="http://schemas.microsoft.com/office/drawing/2014/main" id="{7CC50689-F2ED-4732-B53F-AD0B114B8E9E}"/>
              </a:ext>
            </a:extLst>
          </p:cNvPr>
          <p:cNvSpPr txBox="1"/>
          <p:nvPr/>
        </p:nvSpPr>
        <p:spPr>
          <a:xfrm>
            <a:off x="4887869" y="2987963"/>
            <a:ext cx="1834290" cy="2116753"/>
          </a:xfrm>
          <a:prstGeom prst="rect">
            <a:avLst/>
          </a:prstGeom>
          <a:noFill/>
          <a:ln>
            <a:noFill/>
          </a:ln>
        </p:spPr>
        <p:txBody>
          <a:bodyPr spcFirstLastPara="1" wrap="square" lIns="91425" tIns="91425" rIns="91425" bIns="91425" anchor="t" anchorCtr="0">
            <a:noAutofit/>
          </a:bodyPr>
          <a:lstStyle/>
          <a:p>
            <a:pPr>
              <a:defRPr/>
            </a:pPr>
            <a:r>
              <a:rPr lang="pt-BR" sz="1200" b="1" dirty="0">
                <a:solidFill>
                  <a:srgbClr val="DDDDDD"/>
                </a:solidFill>
                <a:latin typeface="Open Sans"/>
              </a:rPr>
              <a:t>Avaliação das técnicas</a:t>
            </a:r>
          </a:p>
          <a:p>
            <a:pPr lvl="0">
              <a:defRPr/>
            </a:pPr>
            <a:endParaRPr lang="pt-BR" sz="1200" b="1" dirty="0">
              <a:solidFill>
                <a:srgbClr val="DDDDDD"/>
              </a:solidFill>
              <a:latin typeface="Open Sans"/>
              <a:sym typeface="Open Sans"/>
            </a:endParaRPr>
          </a:p>
          <a:p>
            <a:pPr marL="171450" indent="-171450">
              <a:buFont typeface="Arial" panose="020B0604020202020204" pitchFamily="34" charset="0"/>
              <a:buChar char="•"/>
              <a:defRPr/>
            </a:pPr>
            <a:r>
              <a:rPr lang="pt-BR" sz="1200" dirty="0" err="1">
                <a:solidFill>
                  <a:srgbClr val="DDDDDD"/>
                </a:solidFill>
                <a:latin typeface="Open Sans"/>
                <a:sym typeface="Open Sans"/>
              </a:rPr>
              <a:t>scikit-image</a:t>
            </a:r>
            <a:r>
              <a:rPr lang="pt-BR" sz="1200" dirty="0">
                <a:solidFill>
                  <a:srgbClr val="DDDDDD"/>
                </a:solidFill>
                <a:latin typeface="Open Sans"/>
                <a:sym typeface="Open Sans"/>
              </a:rPr>
              <a:t> </a:t>
            </a:r>
            <a:r>
              <a:rPr lang="pt-BR" sz="1200" dirty="0" err="1">
                <a:solidFill>
                  <a:srgbClr val="DDDDDD"/>
                </a:solidFill>
                <a:latin typeface="Open Sans"/>
                <a:sym typeface="Open Sans"/>
              </a:rPr>
              <a:t>Cascade</a:t>
            </a:r>
            <a:endParaRPr lang="pt-BR" sz="1200" dirty="0">
              <a:solidFill>
                <a:srgbClr val="DDDDDD"/>
              </a:solidFill>
              <a:latin typeface="Open Sans"/>
              <a:sym typeface="Open Sans"/>
            </a:endParaRPr>
          </a:p>
          <a:p>
            <a:pPr marL="171450" indent="-171450">
              <a:buFont typeface="Arial" panose="020B0604020202020204" pitchFamily="34" charset="0"/>
              <a:buChar char="•"/>
              <a:defRPr/>
            </a:pPr>
            <a:r>
              <a:rPr lang="pt-BR" sz="1200" dirty="0" err="1">
                <a:solidFill>
                  <a:srgbClr val="DDDDDD"/>
                </a:solidFill>
                <a:latin typeface="Open Sans"/>
                <a:sym typeface="Open Sans"/>
              </a:rPr>
              <a:t>face_recognition</a:t>
            </a:r>
            <a:r>
              <a:rPr lang="pt-BR" sz="1200" dirty="0">
                <a:solidFill>
                  <a:srgbClr val="DDDDDD"/>
                </a:solidFill>
                <a:latin typeface="Open Sans"/>
                <a:sym typeface="Open Sans"/>
              </a:rPr>
              <a:t> HOG</a:t>
            </a:r>
          </a:p>
          <a:p>
            <a:pPr marL="171450" indent="-171450">
              <a:buFont typeface="Arial" panose="020B0604020202020204" pitchFamily="34" charset="0"/>
              <a:buChar char="•"/>
              <a:defRPr/>
            </a:pPr>
            <a:r>
              <a:rPr lang="pt-BR" sz="1200" dirty="0" err="1">
                <a:solidFill>
                  <a:srgbClr val="DDDDDD"/>
                </a:solidFill>
                <a:latin typeface="Open Sans"/>
                <a:ea typeface="Open Sans"/>
                <a:cs typeface="Open Sans"/>
                <a:sym typeface="Open Sans"/>
              </a:rPr>
              <a:t>face_recognition</a:t>
            </a:r>
            <a:r>
              <a:rPr lang="pt-BR" sz="1200" dirty="0">
                <a:solidFill>
                  <a:srgbClr val="DDDDDD"/>
                </a:solidFill>
                <a:latin typeface="Open Sans"/>
                <a:ea typeface="Open Sans"/>
                <a:cs typeface="Open Sans"/>
                <a:sym typeface="Open Sans"/>
              </a:rPr>
              <a:t> CNN</a:t>
            </a:r>
          </a:p>
          <a:p>
            <a:pPr>
              <a:defRPr/>
            </a:pPr>
            <a:endParaRPr lang="pt-BR" sz="1200" dirty="0">
              <a:solidFill>
                <a:srgbClr val="DDDDDD"/>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3" name="Google Shape;115;p18">
            <a:extLst>
              <a:ext uri="{FF2B5EF4-FFF2-40B4-BE49-F238E27FC236}">
                <a16:creationId xmlns:a16="http://schemas.microsoft.com/office/drawing/2014/main" id="{1AB15A37-AE08-4C9E-BCC7-7D574DF19B47}"/>
              </a:ext>
            </a:extLst>
          </p:cNvPr>
          <p:cNvSpPr txBox="1"/>
          <p:nvPr/>
        </p:nvSpPr>
        <p:spPr>
          <a:xfrm>
            <a:off x="8830930" y="2987964"/>
            <a:ext cx="1763760" cy="2116748"/>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Definição da técnica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rPr>
              <a:t>Validação dos resultados com negócios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DDDDDD"/>
                </a:solidFill>
                <a:latin typeface="Open Sans"/>
                <a:sym typeface="Open Sans"/>
              </a:rPr>
              <a:t>Escolha da técnica que melhor se adeque ao uso e estratégias da área de negócios</a:t>
            </a:r>
            <a:endParaRPr kumimoji="0" sz="1800" b="0" i="0" u="none" strike="noStrike" kern="1200" cap="none" spc="0" normalizeH="0" baseline="0" noProof="0" dirty="0">
              <a:ln>
                <a:noFill/>
              </a:ln>
              <a:solidFill>
                <a:srgbClr val="DDDDDD"/>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5" name="Espaço Reservado para Data 5">
            <a:extLst>
              <a:ext uri="{FF2B5EF4-FFF2-40B4-BE49-F238E27FC236}">
                <a16:creationId xmlns:a16="http://schemas.microsoft.com/office/drawing/2014/main" id="{CFD695E7-181C-46B2-911D-897ECEF89B0F}"/>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6" name="Imagem 15"/>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8" name="Title Placeholder 1">
            <a:extLst>
              <a:ext uri="{FF2B5EF4-FFF2-40B4-BE49-F238E27FC236}">
                <a16:creationId xmlns:a16="http://schemas.microsoft.com/office/drawing/2014/main" id="{A7D9B2E2-5E15-4005-B2C6-D2A3CDFA3E6F}"/>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Metodologia</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de dados</a:t>
            </a:r>
          </a:p>
        </p:txBody>
      </p:sp>
      <p:sp>
        <p:nvSpPr>
          <p:cNvPr id="19" name="Google Shape;115;p18">
            <a:extLst>
              <a:ext uri="{FF2B5EF4-FFF2-40B4-BE49-F238E27FC236}">
                <a16:creationId xmlns:a16="http://schemas.microsoft.com/office/drawing/2014/main" id="{C7653D6A-8ACA-417F-AFF4-E33C10C3F7D1}"/>
              </a:ext>
            </a:extLst>
          </p:cNvPr>
          <p:cNvSpPr txBox="1"/>
          <p:nvPr/>
        </p:nvSpPr>
        <p:spPr>
          <a:xfrm>
            <a:off x="6849804" y="2987959"/>
            <a:ext cx="1834290" cy="2116753"/>
          </a:xfrm>
          <a:prstGeom prst="rect">
            <a:avLst/>
          </a:prstGeom>
          <a:noFill/>
          <a:ln>
            <a:noFill/>
          </a:ln>
        </p:spPr>
        <p:txBody>
          <a:bodyPr spcFirstLastPara="1" wrap="square" lIns="91425" tIns="91425" rIns="91425" bIns="91425" anchor="t" anchorCtr="0">
            <a:noAutofit/>
          </a:bodyPr>
          <a:lstStyle/>
          <a:p>
            <a:pPr lvl="0">
              <a:defRPr/>
            </a:pPr>
            <a:r>
              <a:rPr lang="pt-BR" sz="1200" b="1" dirty="0">
                <a:solidFill>
                  <a:srgbClr val="DDDDDD"/>
                </a:solidFill>
                <a:latin typeface="Open Sans"/>
                <a:ea typeface="Open Sans"/>
                <a:cs typeface="Open Sans"/>
              </a:rPr>
              <a:t>Avaliação das técnicas</a:t>
            </a:r>
          </a:p>
          <a:p>
            <a:pPr lvl="0">
              <a:defRPr/>
            </a:pPr>
            <a:endParaRPr lang="pt-BR" sz="1200" b="1" dirty="0">
              <a:solidFill>
                <a:srgbClr val="DDDDDD"/>
              </a:solidFill>
              <a:latin typeface="Open Sans"/>
              <a:ea typeface="Open Sans"/>
              <a:cs typeface="Open Sans"/>
            </a:endParaRP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Transfer</a:t>
            </a:r>
            <a:r>
              <a:rPr lang="pt-BR" sz="1200" dirty="0">
                <a:solidFill>
                  <a:srgbClr val="DDDDDD"/>
                </a:solidFill>
                <a:latin typeface="Open Sans"/>
                <a:ea typeface="Open Sans"/>
                <a:cs typeface="Open Sans"/>
              </a:rPr>
              <a:t> </a:t>
            </a:r>
            <a:r>
              <a:rPr lang="pt-BR" sz="1200" dirty="0" err="1">
                <a:solidFill>
                  <a:srgbClr val="DDDDDD"/>
                </a:solidFill>
                <a:latin typeface="Open Sans"/>
                <a:ea typeface="Open Sans"/>
                <a:cs typeface="Open Sans"/>
              </a:rPr>
              <a:t>learning</a:t>
            </a:r>
            <a:endParaRPr lang="pt-BR" sz="1200" dirty="0">
              <a:solidFill>
                <a:srgbClr val="DDDDDD"/>
              </a:solidFill>
              <a:latin typeface="Open Sans"/>
              <a:ea typeface="Open Sans"/>
              <a:cs typeface="Open Sans"/>
            </a:endParaRPr>
          </a:p>
          <a:p>
            <a:pPr marL="171450" lvl="0" indent="-171450">
              <a:buFont typeface="Arial" panose="020B0604020202020204" pitchFamily="34" charset="0"/>
              <a:buChar char="•"/>
              <a:defRPr/>
            </a:pPr>
            <a:r>
              <a:rPr lang="pt-BR" sz="1200" dirty="0">
                <a:solidFill>
                  <a:srgbClr val="DDDDDD"/>
                </a:solidFill>
                <a:latin typeface="Open Sans"/>
                <a:ea typeface="Open Sans"/>
                <a:cs typeface="Open Sans"/>
              </a:rPr>
              <a:t>SVM</a:t>
            </a: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Stochastic</a:t>
            </a:r>
            <a:r>
              <a:rPr lang="pt-BR" sz="1200" dirty="0">
                <a:solidFill>
                  <a:srgbClr val="DDDDDD"/>
                </a:solidFill>
                <a:latin typeface="Open Sans"/>
                <a:ea typeface="Open Sans"/>
                <a:cs typeface="Open Sans"/>
              </a:rPr>
              <a:t> </a:t>
            </a:r>
            <a:r>
              <a:rPr lang="pt-BR" sz="1200" dirty="0" err="1">
                <a:solidFill>
                  <a:srgbClr val="DDDDDD"/>
                </a:solidFill>
                <a:latin typeface="Open Sans"/>
                <a:ea typeface="Open Sans"/>
                <a:cs typeface="Open Sans"/>
              </a:rPr>
              <a:t>Gradient</a:t>
            </a:r>
            <a:r>
              <a:rPr lang="pt-BR" sz="1200" dirty="0">
                <a:solidFill>
                  <a:srgbClr val="DDDDDD"/>
                </a:solidFill>
                <a:latin typeface="Open Sans"/>
                <a:ea typeface="Open Sans"/>
                <a:cs typeface="Open Sans"/>
              </a:rPr>
              <a:t> </a:t>
            </a:r>
            <a:r>
              <a:rPr lang="pt-BR" sz="1200" dirty="0" err="1">
                <a:solidFill>
                  <a:srgbClr val="DDDDDD"/>
                </a:solidFill>
                <a:latin typeface="Open Sans"/>
                <a:ea typeface="Open Sans"/>
                <a:cs typeface="Open Sans"/>
              </a:rPr>
              <a:t>Descent</a:t>
            </a:r>
            <a:endParaRPr lang="pt-BR" sz="1200" dirty="0">
              <a:solidFill>
                <a:srgbClr val="DDDDDD"/>
              </a:solidFill>
              <a:latin typeface="Open Sans"/>
              <a:ea typeface="Open Sans"/>
              <a:cs typeface="Open Sans"/>
            </a:endParaRPr>
          </a:p>
          <a:p>
            <a:pPr marL="171450" lvl="0" indent="-171450">
              <a:buFont typeface="Arial" panose="020B0604020202020204" pitchFamily="34" charset="0"/>
              <a:buChar char="•"/>
              <a:defRPr/>
            </a:pPr>
            <a:r>
              <a:rPr lang="pt-BR" sz="1200" dirty="0">
                <a:solidFill>
                  <a:srgbClr val="DDDDDD"/>
                </a:solidFill>
                <a:latin typeface="Open Sans"/>
                <a:ea typeface="Open Sans"/>
                <a:cs typeface="Open Sans"/>
              </a:rPr>
              <a:t>KNN</a:t>
            </a: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LogisticRegression</a:t>
            </a:r>
            <a:endParaRPr lang="pt-BR" sz="1200" dirty="0">
              <a:solidFill>
                <a:srgbClr val="DDDDDD"/>
              </a:solidFill>
              <a:latin typeface="Open Sans"/>
              <a:ea typeface="Open Sans"/>
              <a:cs typeface="Open Sans"/>
            </a:endParaRPr>
          </a:p>
          <a:p>
            <a:pPr marL="171450" lvl="0" indent="-171450">
              <a:buFont typeface="Arial" panose="020B0604020202020204" pitchFamily="34" charset="0"/>
              <a:buChar char="•"/>
              <a:defRPr/>
            </a:pPr>
            <a:r>
              <a:rPr lang="pt-BR" sz="1200" dirty="0">
                <a:solidFill>
                  <a:srgbClr val="DDDDDD"/>
                </a:solidFill>
                <a:latin typeface="Open Sans"/>
                <a:ea typeface="Open Sans"/>
                <a:cs typeface="Open Sans"/>
              </a:rPr>
              <a:t>MLP</a:t>
            </a: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Random</a:t>
            </a:r>
            <a:r>
              <a:rPr lang="pt-BR" sz="1200" dirty="0">
                <a:solidFill>
                  <a:srgbClr val="DDDDDD"/>
                </a:solidFill>
                <a:latin typeface="Open Sans"/>
                <a:ea typeface="Open Sans"/>
                <a:cs typeface="Open Sans"/>
              </a:rPr>
              <a:t> Forest</a:t>
            </a: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GradientBoosting</a:t>
            </a:r>
            <a:endParaRPr lang="pt-BR" sz="1200" dirty="0">
              <a:solidFill>
                <a:srgbClr val="DDDDDD"/>
              </a:solidFill>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Tree>
    <p:extLst>
      <p:ext uri="{BB962C8B-B14F-4D97-AF65-F5344CB8AC3E}">
        <p14:creationId xmlns:p14="http://schemas.microsoft.com/office/powerpoint/2010/main" val="3221003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Google Shape;62;p13">
            <a:extLst>
              <a:ext uri="{FF2B5EF4-FFF2-40B4-BE49-F238E27FC236}">
                <a16:creationId xmlns:a16="http://schemas.microsoft.com/office/drawing/2014/main" id="{8B9985CB-6CA9-436F-94A6-2475F49B55AD}"/>
              </a:ext>
            </a:extLst>
          </p:cNvPr>
          <p:cNvPicPr preferRelativeResize="0"/>
          <p:nvPr/>
        </p:nvPicPr>
        <p:blipFill>
          <a:blip r:embed="rId2">
            <a:alphaModFix/>
          </a:blip>
          <a:stretch>
            <a:fillRect/>
          </a:stretch>
        </p:blipFill>
        <p:spPr>
          <a:xfrm flipH="1">
            <a:off x="9259381" y="4383155"/>
            <a:ext cx="2932619" cy="2474845"/>
          </a:xfrm>
          <a:prstGeom prst="rect">
            <a:avLst/>
          </a:prstGeom>
          <a:noFill/>
          <a:ln>
            <a:noFill/>
          </a:ln>
        </p:spPr>
      </p:pic>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6</a:t>
            </a:fld>
            <a:endParaRPr lang="pt-BR" dirty="0">
              <a:solidFill>
                <a:srgbClr val="6ADBD9"/>
              </a:solidFill>
              <a:latin typeface="Open Sans" panose="020B0604020202020204"/>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sp>
        <p:nvSpPr>
          <p:cNvPr id="16" name="Title Placeholder 1">
            <a:extLst>
              <a:ext uri="{FF2B5EF4-FFF2-40B4-BE49-F238E27FC236}">
                <a16:creationId xmlns:a16="http://schemas.microsoft.com/office/drawing/2014/main" id="{FE5B923B-7615-4D2B-8B10-CCD77CD5B3B9}"/>
              </a:ext>
            </a:extLst>
          </p:cNvPr>
          <p:cNvSpPr txBox="1">
            <a:spLocks/>
          </p:cNvSpPr>
          <p:nvPr/>
        </p:nvSpPr>
        <p:spPr>
          <a:xfrm>
            <a:off x="3647549" y="165506"/>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pt-BR" dirty="0">
                <a:solidFill>
                  <a:srgbClr val="434343"/>
                </a:solidFill>
                <a:latin typeface="Open Sans" panose="020B0604020202020204" charset="0"/>
                <a:ea typeface="Open Sans" panose="020B0604020202020204" charset="0"/>
                <a:cs typeface="Open Sans" panose="020B0604020202020204" charset="0"/>
              </a:rPr>
              <a:t>1. Objetivo do Trabalho</a:t>
            </a:r>
          </a:p>
        </p:txBody>
      </p:sp>
      <p:sp>
        <p:nvSpPr>
          <p:cNvPr id="3" name="Retângulo 2">
            <a:extLst>
              <a:ext uri="{FF2B5EF4-FFF2-40B4-BE49-F238E27FC236}">
                <a16:creationId xmlns:a16="http://schemas.microsoft.com/office/drawing/2014/main" id="{ED072FB0-079E-451B-A8DE-04ADFF128F4D}"/>
              </a:ext>
            </a:extLst>
          </p:cNvPr>
          <p:cNvSpPr/>
          <p:nvPr/>
        </p:nvSpPr>
        <p:spPr>
          <a:xfrm>
            <a:off x="3702969" y="1755011"/>
            <a:ext cx="7200000" cy="2462213"/>
          </a:xfrm>
          <a:prstGeom prst="rect">
            <a:avLst/>
          </a:prstGeom>
        </p:spPr>
        <p:txBody>
          <a:bodyPr wrap="square">
            <a:spAutoFit/>
          </a:bodyPr>
          <a:lstStyle/>
          <a:p>
            <a:pPr algn="just"/>
            <a:r>
              <a:rPr lang="pt-BR" sz="1400" dirty="0">
                <a:solidFill>
                  <a:srgbClr val="434343"/>
                </a:solidFill>
                <a:latin typeface="Open Sans" panose="020B0604020202020204" charset="0"/>
                <a:ea typeface="Open Sans" panose="020B0604020202020204" charset="0"/>
                <a:cs typeface="Open Sans" panose="020B0604020202020204" charset="0"/>
              </a:rPr>
              <a:t>O objetivo do trabalho é </a:t>
            </a:r>
            <a:r>
              <a:rPr lang="pt-BR" sz="1400" b="1" dirty="0">
                <a:solidFill>
                  <a:srgbClr val="434343"/>
                </a:solidFill>
                <a:latin typeface="Open Sans" panose="020B0604020202020204" charset="0"/>
                <a:ea typeface="Open Sans" panose="020B0604020202020204" charset="0"/>
                <a:cs typeface="Open Sans" panose="020B0604020202020204" charset="0"/>
              </a:rPr>
              <a:t>identificar o uso adequado de máscaras </a:t>
            </a:r>
            <a:r>
              <a:rPr lang="pt-BR" sz="1400" dirty="0">
                <a:solidFill>
                  <a:srgbClr val="434343"/>
                </a:solidFill>
                <a:latin typeface="Open Sans" panose="020B0604020202020204" charset="0"/>
                <a:ea typeface="Open Sans" panose="020B0604020202020204" charset="0"/>
                <a:cs typeface="Open Sans" panose="020B0604020202020204" charset="0"/>
              </a:rPr>
              <a:t>de proteção respiratória no cotidiano, baseado em imagens.</a:t>
            </a:r>
          </a:p>
          <a:p>
            <a:pPr algn="just"/>
            <a:endParaRPr lang="pt-BR" sz="1400" dirty="0">
              <a:solidFill>
                <a:srgbClr val="434343"/>
              </a:solidFill>
              <a:latin typeface="Open Sans" panose="020B0604020202020204" charset="0"/>
              <a:ea typeface="Open Sans" panose="020B0604020202020204" charset="0"/>
              <a:cs typeface="Open Sans" panose="020B0604020202020204" charset="0"/>
            </a:endParaRPr>
          </a:p>
          <a:p>
            <a:pPr algn="just"/>
            <a:r>
              <a:rPr lang="pt-BR" sz="1400" dirty="0">
                <a:solidFill>
                  <a:srgbClr val="434343"/>
                </a:solidFill>
                <a:latin typeface="Open Sans" panose="020B0604020202020204" charset="0"/>
                <a:ea typeface="Open Sans" panose="020B0604020202020204" charset="0"/>
                <a:cs typeface="Open Sans" panose="020B0604020202020204" charset="0"/>
              </a:rPr>
              <a:t>O modelo será realizado por meio da análise de um banco de imagens e uso de </a:t>
            </a:r>
            <a:r>
              <a:rPr lang="pt-BR" sz="1400" b="1" dirty="0">
                <a:solidFill>
                  <a:srgbClr val="434343"/>
                </a:solidFill>
                <a:latin typeface="Open Sans" panose="020B0604020202020204" charset="0"/>
                <a:ea typeface="Open Sans" panose="020B0604020202020204" charset="0"/>
                <a:cs typeface="Open Sans" panose="020B0604020202020204" charset="0"/>
              </a:rPr>
              <a:t>algoritmos de Inteligência Artificial supervisionados </a:t>
            </a:r>
            <a:r>
              <a:rPr lang="pt-BR" sz="1400" dirty="0">
                <a:solidFill>
                  <a:srgbClr val="434343"/>
                </a:solidFill>
                <a:latin typeface="Open Sans" panose="020B0604020202020204" charset="0"/>
                <a:ea typeface="Open Sans" panose="020B0604020202020204" charset="0"/>
                <a:cs typeface="Open Sans" panose="020B0604020202020204" charset="0"/>
              </a:rPr>
              <a:t>como</a:t>
            </a:r>
            <a:r>
              <a:rPr lang="pt-BR" sz="1400" b="1" dirty="0">
                <a:solidFill>
                  <a:srgbClr val="434343"/>
                </a:solidFill>
                <a:latin typeface="Open Sans" panose="020B0604020202020204" charset="0"/>
                <a:ea typeface="Open Sans" panose="020B0604020202020204" charset="0"/>
                <a:cs typeface="Open Sans" panose="020B0604020202020204" charset="0"/>
              </a:rPr>
              <a:t> redes neurais</a:t>
            </a:r>
            <a:r>
              <a:rPr lang="pt-BR" sz="1400" dirty="0">
                <a:solidFill>
                  <a:srgbClr val="434343"/>
                </a:solidFill>
                <a:latin typeface="Open Sans" panose="020B0604020202020204" charset="0"/>
                <a:ea typeface="Open Sans" panose="020B0604020202020204" charset="0"/>
                <a:cs typeface="Open Sans" panose="020B0604020202020204" charset="0"/>
              </a:rPr>
              <a:t>, que identificarão as </a:t>
            </a:r>
            <a:r>
              <a:rPr lang="pt-BR" sz="1400" b="1" dirty="0">
                <a:solidFill>
                  <a:srgbClr val="434343"/>
                </a:solidFill>
                <a:latin typeface="Open Sans" panose="020B0604020202020204" charset="0"/>
                <a:ea typeface="Open Sans" panose="020B0604020202020204" charset="0"/>
                <a:cs typeface="Open Sans" panose="020B0604020202020204" charset="0"/>
              </a:rPr>
              <a:t>características comuns entre imagens</a:t>
            </a:r>
            <a:r>
              <a:rPr lang="pt-BR" sz="1400" dirty="0">
                <a:solidFill>
                  <a:srgbClr val="434343"/>
                </a:solidFill>
                <a:latin typeface="Open Sans" panose="020B0604020202020204" charset="0"/>
                <a:ea typeface="Open Sans" panose="020B0604020202020204" charset="0"/>
                <a:cs typeface="Open Sans" panose="020B0604020202020204" charset="0"/>
              </a:rPr>
              <a:t> que previamente foram classificadas como uso adequado ou não.</a:t>
            </a:r>
          </a:p>
          <a:p>
            <a:pPr algn="just"/>
            <a:endParaRPr lang="pt-BR" sz="1400" dirty="0">
              <a:solidFill>
                <a:srgbClr val="434343"/>
              </a:solidFill>
              <a:latin typeface="Open Sans" panose="020B0604020202020204" charset="0"/>
              <a:ea typeface="Open Sans" panose="020B0604020202020204" charset="0"/>
              <a:cs typeface="Open Sans" panose="020B0604020202020204" charset="0"/>
            </a:endParaRPr>
          </a:p>
          <a:p>
            <a:pPr algn="just"/>
            <a:r>
              <a:rPr lang="pt-BR" sz="1400" dirty="0">
                <a:solidFill>
                  <a:srgbClr val="434343"/>
                </a:solidFill>
                <a:latin typeface="Open Sans" panose="020B0604020202020204" charset="0"/>
                <a:ea typeface="Open Sans" panose="020B0604020202020204" charset="0"/>
                <a:cs typeface="Open Sans" panose="020B0604020202020204" charset="0"/>
              </a:rPr>
              <a:t>Desta forma, a empresa poderá calcular </a:t>
            </a:r>
            <a:r>
              <a:rPr lang="pt-BR" sz="1400" b="1" dirty="0">
                <a:solidFill>
                  <a:srgbClr val="434343"/>
                </a:solidFill>
                <a:latin typeface="Open Sans" panose="020B0604020202020204" charset="0"/>
                <a:ea typeface="Open Sans" panose="020B0604020202020204" charset="0"/>
                <a:cs typeface="Open Sans" panose="020B0604020202020204" charset="0"/>
              </a:rPr>
              <a:t>métricas para prevenção de doenças</a:t>
            </a:r>
            <a:r>
              <a:rPr lang="pt-BR" sz="1400" dirty="0">
                <a:solidFill>
                  <a:srgbClr val="434343"/>
                </a:solidFill>
                <a:latin typeface="Open Sans" panose="020B0604020202020204" charset="0"/>
                <a:ea typeface="Open Sans" panose="020B0604020202020204" charset="0"/>
                <a:cs typeface="Open Sans" panose="020B0604020202020204" charset="0"/>
              </a:rPr>
              <a:t>, ou  controlar o </a:t>
            </a:r>
            <a:r>
              <a:rPr lang="pt-BR" sz="1400" b="1" dirty="0">
                <a:solidFill>
                  <a:srgbClr val="434343"/>
                </a:solidFill>
                <a:latin typeface="Open Sans" panose="020B0604020202020204" charset="0"/>
                <a:ea typeface="Open Sans" panose="020B0604020202020204" charset="0"/>
                <a:cs typeface="Open Sans" panose="020B0604020202020204" charset="0"/>
              </a:rPr>
              <a:t>uso de Equipamentos de Proteção Individual (EPI) </a:t>
            </a:r>
            <a:r>
              <a:rPr lang="pt-BR" sz="1400" dirty="0">
                <a:solidFill>
                  <a:srgbClr val="434343"/>
                </a:solidFill>
                <a:latin typeface="Open Sans" panose="020B0604020202020204" charset="0"/>
                <a:ea typeface="Open Sans" panose="020B0604020202020204" charset="0"/>
                <a:cs typeface="Open Sans" panose="020B0604020202020204" charset="0"/>
              </a:rPr>
              <a:t>e </a:t>
            </a:r>
            <a:r>
              <a:rPr lang="pt-BR" sz="1400" b="1" dirty="0">
                <a:solidFill>
                  <a:srgbClr val="434343"/>
                </a:solidFill>
                <a:latin typeface="Open Sans" panose="020B0604020202020204" charset="0"/>
                <a:ea typeface="Open Sans" panose="020B0604020202020204" charset="0"/>
                <a:cs typeface="Open Sans" panose="020B0604020202020204" charset="0"/>
              </a:rPr>
              <a:t>ações preventivas </a:t>
            </a:r>
            <a:r>
              <a:rPr lang="pt-BR" sz="1400" dirty="0">
                <a:solidFill>
                  <a:srgbClr val="434343"/>
                </a:solidFill>
                <a:latin typeface="Open Sans" panose="020B0604020202020204" charset="0"/>
                <a:ea typeface="Open Sans" panose="020B0604020202020204" charset="0"/>
                <a:cs typeface="Open Sans" panose="020B0604020202020204" charset="0"/>
              </a:rPr>
              <a:t>para minimizar de forma proativa a contaminação ou possível intoxicação.</a:t>
            </a:r>
          </a:p>
        </p:txBody>
      </p:sp>
      <p:sp>
        <p:nvSpPr>
          <p:cNvPr id="17" name="Retângulo 16">
            <a:extLst>
              <a:ext uri="{FF2B5EF4-FFF2-40B4-BE49-F238E27FC236}">
                <a16:creationId xmlns:a16="http://schemas.microsoft.com/office/drawing/2014/main" id="{E7608045-A8D1-44D8-9177-8B5DDC17C401}"/>
              </a:ext>
            </a:extLst>
          </p:cNvPr>
          <p:cNvSpPr/>
          <p:nvPr/>
        </p:nvSpPr>
        <p:spPr>
          <a:xfrm>
            <a:off x="1438864" y="831681"/>
            <a:ext cx="1898401" cy="923330"/>
          </a:xfrm>
          <a:prstGeom prst="rect">
            <a:avLst/>
          </a:prstGeom>
        </p:spPr>
        <p:txBody>
          <a:bodyPr wrap="square">
            <a:spAutoFit/>
          </a:bodyPr>
          <a:lstStyle/>
          <a:p>
            <a:pPr algn="r"/>
            <a:r>
              <a:rPr lang="da-DK" dirty="0">
                <a:solidFill>
                  <a:schemeClr val="accent4"/>
                </a:solidFill>
                <a:latin typeface="Open Sans" panose="020B0604020202020204"/>
              </a:rPr>
              <a:t>Modificar imagem a seu critério</a:t>
            </a:r>
            <a:endParaRPr lang="pt-BR" dirty="0">
              <a:solidFill>
                <a:schemeClr val="accent4"/>
              </a:solidFill>
              <a:latin typeface="Open Sans" panose="020B0604020202020204"/>
            </a:endParaRPr>
          </a:p>
        </p:txBody>
      </p:sp>
      <p:pic>
        <p:nvPicPr>
          <p:cNvPr id="15" name="Imagem 14"/>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6544277" y="6347292"/>
            <a:ext cx="1705361" cy="327947"/>
          </a:xfrm>
          <a:prstGeom prst="rect">
            <a:avLst/>
          </a:prstGeom>
        </p:spPr>
      </p:pic>
      <p:pic>
        <p:nvPicPr>
          <p:cNvPr id="1030" name="Picture 6">
            <a:extLst>
              <a:ext uri="{FF2B5EF4-FFF2-40B4-BE49-F238E27FC236}">
                <a16:creationId xmlns:a16="http://schemas.microsoft.com/office/drawing/2014/main" id="{BE07A035-5C75-4793-B8E3-23775B1109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6463"/>
          <a:stretch/>
        </p:blipFill>
        <p:spPr bwMode="auto">
          <a:xfrm>
            <a:off x="-331444" y="0"/>
            <a:ext cx="3851561" cy="6867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9216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oogle Shape;62;p13">
            <a:extLst>
              <a:ext uri="{FF2B5EF4-FFF2-40B4-BE49-F238E27FC236}">
                <a16:creationId xmlns:a16="http://schemas.microsoft.com/office/drawing/2014/main" id="{133F4F58-8FC1-4B43-86A6-8070512378E0}"/>
              </a:ext>
            </a:extLst>
          </p:cNvPr>
          <p:cNvPicPr preferRelativeResize="0"/>
          <p:nvPr/>
        </p:nvPicPr>
        <p:blipFill>
          <a:blip r:embed="rId2">
            <a:alphaModFix/>
          </a:blip>
          <a:stretch>
            <a:fillRect/>
          </a:stretch>
        </p:blipFill>
        <p:spPr>
          <a:xfrm flipH="1">
            <a:off x="9259381" y="4383155"/>
            <a:ext cx="2932619" cy="2474845"/>
          </a:xfrm>
          <a:prstGeom prst="rect">
            <a:avLst/>
          </a:prstGeom>
          <a:noFill/>
          <a:ln>
            <a:noFill/>
          </a:ln>
        </p:spPr>
      </p:pic>
      <p:pic>
        <p:nvPicPr>
          <p:cNvPr id="11266" name="Picture 2">
            <a:extLst>
              <a:ext uri="{FF2B5EF4-FFF2-40B4-BE49-F238E27FC236}">
                <a16:creationId xmlns:a16="http://schemas.microsoft.com/office/drawing/2014/main" id="{7329F56A-C9D1-4D09-9966-22A7311CE0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920" r="3145"/>
          <a:stretch/>
        </p:blipFill>
        <p:spPr bwMode="auto">
          <a:xfrm>
            <a:off x="8052" y="0"/>
            <a:ext cx="3638747" cy="6858000"/>
          </a:xfrm>
          <a:prstGeom prst="rect">
            <a:avLst/>
          </a:prstGeom>
          <a:noFill/>
          <a:extLst>
            <a:ext uri="{909E8E84-426E-40DD-AFC4-6F175D3DCCD1}">
              <a14:hiddenFill xmlns:a14="http://schemas.microsoft.com/office/drawing/2010/main">
                <a:solidFill>
                  <a:srgbClr val="FFFFFF"/>
                </a:solidFill>
              </a14:hiddenFill>
            </a:ext>
          </a:extLst>
        </p:spPr>
      </p:pic>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12" name="Title Placeholder 1">
            <a:extLst>
              <a:ext uri="{FF2B5EF4-FFF2-40B4-BE49-F238E27FC236}">
                <a16:creationId xmlns:a16="http://schemas.microsoft.com/office/drawing/2014/main" id="{17BD6BCE-F462-485D-9D0B-776FE951363B}"/>
              </a:ext>
            </a:extLst>
          </p:cNvPr>
          <p:cNvSpPr txBox="1">
            <a:spLocks/>
          </p:cNvSpPr>
          <p:nvPr/>
        </p:nvSpPr>
        <p:spPr>
          <a:xfrm>
            <a:off x="36468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2. </a:t>
            </a:r>
            <a:r>
              <a:rPr lang="en-US" dirty="0" err="1">
                <a:solidFill>
                  <a:srgbClr val="434343"/>
                </a:solidFill>
                <a:latin typeface="Open Sans" panose="020B0604020202020204" charset="0"/>
                <a:ea typeface="Open Sans" panose="020B0604020202020204" charset="0"/>
                <a:cs typeface="Open Sans" panose="020B0604020202020204" charset="0"/>
              </a:rPr>
              <a:t>Contextualização</a:t>
            </a:r>
            <a:r>
              <a:rPr lang="en-US" dirty="0">
                <a:solidFill>
                  <a:srgbClr val="434343"/>
                </a:solidFill>
                <a:latin typeface="Open Sans" panose="020B0604020202020204" charset="0"/>
                <a:ea typeface="Open Sans" panose="020B0604020202020204" charset="0"/>
                <a:cs typeface="Open Sans" panose="020B0604020202020204" charset="0"/>
              </a:rPr>
              <a:t> do </a:t>
            </a:r>
            <a:r>
              <a:rPr lang="en-US" dirty="0" err="1">
                <a:solidFill>
                  <a:srgbClr val="434343"/>
                </a:solidFill>
                <a:latin typeface="Open Sans" panose="020B0604020202020204" charset="0"/>
                <a:ea typeface="Open Sans" panose="020B0604020202020204" charset="0"/>
                <a:cs typeface="Open Sans" panose="020B0604020202020204" charset="0"/>
              </a:rPr>
              <a:t>Problema</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sp>
        <p:nvSpPr>
          <p:cNvPr id="16" name="Retângulo 15">
            <a:extLst>
              <a:ext uri="{FF2B5EF4-FFF2-40B4-BE49-F238E27FC236}">
                <a16:creationId xmlns:a16="http://schemas.microsoft.com/office/drawing/2014/main" id="{4928103C-AFF7-4D07-8D73-5DFDC5F7CAE9}"/>
              </a:ext>
            </a:extLst>
          </p:cNvPr>
          <p:cNvSpPr/>
          <p:nvPr/>
        </p:nvSpPr>
        <p:spPr>
          <a:xfrm>
            <a:off x="3646800" y="1452000"/>
            <a:ext cx="7200000" cy="4832092"/>
          </a:xfrm>
          <a:prstGeom prst="rect">
            <a:avLst/>
          </a:prstGeom>
        </p:spPr>
        <p:txBody>
          <a:bodyPr wrap="square">
            <a:spAutoFit/>
          </a:bodyPr>
          <a:lstStyle/>
          <a:p>
            <a:pPr algn="just"/>
            <a:r>
              <a:rPr lang="pt-BR" sz="1400" dirty="0">
                <a:solidFill>
                  <a:srgbClr val="434343"/>
                </a:solidFill>
                <a:latin typeface="Open Sans" panose="020B0604020202020204" charset="0"/>
                <a:ea typeface="Open Sans" panose="020B0604020202020204" charset="0"/>
                <a:cs typeface="Open Sans" panose="020B0604020202020204" charset="0"/>
              </a:rPr>
              <a:t>O setor de qualidade do laboratório XPTO acompanha um indicador de </a:t>
            </a:r>
            <a:r>
              <a:rPr lang="pt-BR" sz="1400" b="1" dirty="0">
                <a:solidFill>
                  <a:srgbClr val="434343"/>
                </a:solidFill>
                <a:latin typeface="Open Sans" panose="020B0604020202020204" charset="0"/>
                <a:ea typeface="Open Sans" panose="020B0604020202020204" charset="0"/>
                <a:cs typeface="Open Sans" panose="020B0604020202020204" charset="0"/>
              </a:rPr>
              <a:t>exposição a riscos de contaminação</a:t>
            </a:r>
            <a:r>
              <a:rPr lang="pt-BR" sz="1400" dirty="0">
                <a:solidFill>
                  <a:srgbClr val="434343"/>
                </a:solidFill>
                <a:latin typeface="Open Sans" panose="020B0604020202020204" charset="0"/>
                <a:ea typeface="Open Sans" panose="020B0604020202020204" charset="0"/>
                <a:cs typeface="Open Sans" panose="020B0604020202020204" charset="0"/>
              </a:rPr>
              <a:t> em </a:t>
            </a:r>
            <a:r>
              <a:rPr lang="pt-BR" sz="1400" b="1" dirty="0">
                <a:solidFill>
                  <a:srgbClr val="434343"/>
                </a:solidFill>
                <a:latin typeface="Open Sans" panose="020B0604020202020204" charset="0"/>
                <a:ea typeface="Open Sans" panose="020B0604020202020204" charset="0"/>
                <a:cs typeface="Open Sans" panose="020B0604020202020204" charset="0"/>
              </a:rPr>
              <a:t>áreas controladas</a:t>
            </a:r>
            <a:r>
              <a:rPr lang="pt-BR" sz="1400" dirty="0">
                <a:solidFill>
                  <a:srgbClr val="434343"/>
                </a:solidFill>
                <a:latin typeface="Open Sans" panose="020B0604020202020204" charset="0"/>
                <a:ea typeface="Open Sans" panose="020B0604020202020204" charset="0"/>
                <a:cs typeface="Open Sans" panose="020B0604020202020204" charset="0"/>
              </a:rPr>
              <a:t> e necessita de um sistema </a:t>
            </a:r>
            <a:r>
              <a:rPr lang="pt-BR" sz="1400" b="1" dirty="0">
                <a:solidFill>
                  <a:srgbClr val="434343"/>
                </a:solidFill>
                <a:latin typeface="Open Sans" panose="020B0604020202020204" charset="0"/>
                <a:ea typeface="Open Sans" panose="020B0604020202020204" charset="0"/>
                <a:cs typeface="Open Sans" panose="020B0604020202020204" charset="0"/>
              </a:rPr>
              <a:t>automático</a:t>
            </a:r>
            <a:r>
              <a:rPr lang="pt-BR" sz="1400" dirty="0">
                <a:solidFill>
                  <a:srgbClr val="434343"/>
                </a:solidFill>
                <a:latin typeface="Open Sans" panose="020B0604020202020204" charset="0"/>
                <a:ea typeface="Open Sans" panose="020B0604020202020204" charset="0"/>
                <a:cs typeface="Open Sans" panose="020B0604020202020204" charset="0"/>
              </a:rPr>
              <a:t> para </a:t>
            </a:r>
            <a:r>
              <a:rPr lang="pt-BR" sz="1400" b="1" dirty="0">
                <a:solidFill>
                  <a:srgbClr val="434343"/>
                </a:solidFill>
                <a:latin typeface="Open Sans" panose="020B0604020202020204" charset="0"/>
                <a:ea typeface="Open Sans" panose="020B0604020202020204" charset="0"/>
                <a:cs typeface="Open Sans" panose="020B0604020202020204" charset="0"/>
              </a:rPr>
              <a:t>controlar a conformidade </a:t>
            </a:r>
            <a:r>
              <a:rPr lang="pt-BR" sz="1400" dirty="0">
                <a:solidFill>
                  <a:srgbClr val="434343"/>
                </a:solidFill>
                <a:latin typeface="Open Sans" panose="020B0604020202020204" charset="0"/>
                <a:ea typeface="Open Sans" panose="020B0604020202020204" charset="0"/>
                <a:cs typeface="Open Sans" panose="020B0604020202020204" charset="0"/>
              </a:rPr>
              <a:t>com as devidas normas técnicas de segurança que garantem o credenciamento para alguns procedimentos.</a:t>
            </a:r>
          </a:p>
          <a:p>
            <a:pPr algn="just"/>
            <a:endParaRPr lang="pt-BR" sz="1400" dirty="0">
              <a:solidFill>
                <a:srgbClr val="434343"/>
              </a:solidFill>
              <a:latin typeface="Open Sans" panose="020B0604020202020204" charset="0"/>
              <a:ea typeface="Open Sans" panose="020B0604020202020204" charset="0"/>
              <a:cs typeface="Open Sans" panose="020B0604020202020204" charset="0"/>
            </a:endParaRPr>
          </a:p>
          <a:p>
            <a:pPr algn="just"/>
            <a:r>
              <a:rPr lang="pt-BR" sz="1400" dirty="0">
                <a:solidFill>
                  <a:srgbClr val="434343"/>
                </a:solidFill>
                <a:latin typeface="Open Sans" panose="020B0604020202020204" charset="0"/>
                <a:ea typeface="Open Sans" panose="020B0604020202020204" charset="0"/>
                <a:cs typeface="Open Sans" panose="020B0604020202020204" charset="0"/>
              </a:rPr>
              <a:t>Alguns procedimentos são muito sensíveis a contaminação externa ou também oferecem risco de contaminação biológica para quem manuseia, por isso existem normas internacionais para garantir a qualidade do processo e garantir também à integridade física dos técnicos e especialistas. Portanto, traçar estratégias de controle mais rígidas são fundamentais para maior credibilidade e para mitigar possíveis falhas humanas no processo.</a:t>
            </a:r>
          </a:p>
          <a:p>
            <a:pPr algn="just"/>
            <a:endParaRPr lang="pt-BR" sz="1400" dirty="0">
              <a:solidFill>
                <a:srgbClr val="434343"/>
              </a:solidFill>
              <a:latin typeface="Open Sans" panose="020B0604020202020204" charset="0"/>
              <a:ea typeface="Open Sans" panose="020B0604020202020204" charset="0"/>
              <a:cs typeface="Open Sans" panose="020B0604020202020204" charset="0"/>
            </a:endParaRPr>
          </a:p>
          <a:p>
            <a:pPr algn="just"/>
            <a:r>
              <a:rPr lang="pt-BR" sz="1400" dirty="0">
                <a:solidFill>
                  <a:srgbClr val="434343"/>
                </a:solidFill>
                <a:latin typeface="Open Sans" panose="020B0604020202020204" charset="0"/>
                <a:ea typeface="Open Sans" panose="020B0604020202020204" charset="0"/>
                <a:cs typeface="Open Sans" panose="020B0604020202020204" charset="0"/>
              </a:rPr>
              <a:t>Assim, a área de </a:t>
            </a:r>
            <a:r>
              <a:rPr lang="pt-BR" sz="1400" b="1" dirty="0">
                <a:solidFill>
                  <a:srgbClr val="434343"/>
                </a:solidFill>
                <a:latin typeface="Open Sans" panose="020B0604020202020204" charset="0"/>
                <a:ea typeface="Open Sans" panose="020B0604020202020204" charset="0"/>
                <a:cs typeface="Open Sans" panose="020B0604020202020204" charset="0"/>
              </a:rPr>
              <a:t>inovação</a:t>
            </a:r>
            <a:r>
              <a:rPr lang="pt-BR" sz="1400" dirty="0">
                <a:solidFill>
                  <a:srgbClr val="434343"/>
                </a:solidFill>
                <a:latin typeface="Open Sans" panose="020B0604020202020204" charset="0"/>
                <a:ea typeface="Open Sans" panose="020B0604020202020204" charset="0"/>
                <a:cs typeface="Open Sans" panose="020B0604020202020204" charset="0"/>
              </a:rPr>
              <a:t>, solicitou a </a:t>
            </a:r>
            <a:r>
              <a:rPr lang="pt-BR" sz="1400" b="1" dirty="0">
                <a:solidFill>
                  <a:srgbClr val="434343"/>
                </a:solidFill>
                <a:latin typeface="Open Sans" panose="020B0604020202020204" charset="0"/>
                <a:ea typeface="Open Sans" panose="020B0604020202020204" charset="0"/>
                <a:cs typeface="Open Sans" panose="020B0604020202020204" charset="0"/>
              </a:rPr>
              <a:t>construção de um modelo de inteligência artificial </a:t>
            </a:r>
            <a:r>
              <a:rPr lang="pt-BR" sz="1400" dirty="0">
                <a:solidFill>
                  <a:srgbClr val="434343"/>
                </a:solidFill>
                <a:latin typeface="Open Sans" panose="020B0604020202020204" charset="0"/>
                <a:ea typeface="Open Sans" panose="020B0604020202020204" charset="0"/>
                <a:cs typeface="Open Sans" panose="020B0604020202020204" charset="0"/>
              </a:rPr>
              <a:t>para o controle preliminar de não conformidades no uso e manuseio de máscaras de proteção respiratória, com o objetivo de </a:t>
            </a:r>
            <a:r>
              <a:rPr lang="pt-BR" sz="1400" b="1" dirty="0">
                <a:solidFill>
                  <a:srgbClr val="434343"/>
                </a:solidFill>
                <a:latin typeface="Open Sans" panose="020B0604020202020204" charset="0"/>
                <a:ea typeface="Open Sans" panose="020B0604020202020204" charset="0"/>
                <a:cs typeface="Open Sans" panose="020B0604020202020204" charset="0"/>
              </a:rPr>
              <a:t>identificar o uso adequado do EPI. </a:t>
            </a:r>
            <a:endParaRPr lang="pt-BR" sz="1400" dirty="0">
              <a:solidFill>
                <a:srgbClr val="434343"/>
              </a:solidFill>
              <a:latin typeface="Open Sans" panose="020B0604020202020204" charset="0"/>
              <a:ea typeface="Open Sans" panose="020B0604020202020204" charset="0"/>
              <a:cs typeface="Open Sans" panose="020B0604020202020204" charset="0"/>
            </a:endParaRPr>
          </a:p>
          <a:p>
            <a:pPr algn="just"/>
            <a:endParaRPr lang="pt-BR" sz="1400" dirty="0">
              <a:solidFill>
                <a:srgbClr val="434343"/>
              </a:solidFill>
              <a:latin typeface="Open Sans" panose="020B0604020202020204" charset="0"/>
              <a:ea typeface="Open Sans" panose="020B0604020202020204" charset="0"/>
              <a:cs typeface="Open Sans" panose="020B0604020202020204" charset="0"/>
            </a:endParaRPr>
          </a:p>
          <a:p>
            <a:pPr algn="just"/>
            <a:r>
              <a:rPr lang="en-US" sz="1400" dirty="0">
                <a:solidFill>
                  <a:srgbClr val="434343"/>
                </a:solidFill>
                <a:latin typeface="Open Sans" panose="020B0604020202020204" charset="0"/>
              </a:rPr>
              <a:t>Este </a:t>
            </a:r>
            <a:r>
              <a:rPr lang="en-US" sz="1400" dirty="0" err="1">
                <a:solidFill>
                  <a:srgbClr val="434343"/>
                </a:solidFill>
                <a:latin typeface="Open Sans" panose="020B0604020202020204" charset="0"/>
              </a:rPr>
              <a:t>projeto</a:t>
            </a:r>
            <a:r>
              <a:rPr lang="en-US" sz="1400" dirty="0">
                <a:solidFill>
                  <a:srgbClr val="434343"/>
                </a:solidFill>
                <a:latin typeface="Open Sans" panose="020B0604020202020204" charset="0"/>
              </a:rPr>
              <a:t> visa:</a:t>
            </a:r>
          </a:p>
          <a:p>
            <a:pPr marL="285750" indent="-285750" algn="just">
              <a:buFont typeface="Arial" panose="020B0604020202020204" pitchFamily="34" charset="0"/>
              <a:buChar char="•"/>
            </a:pPr>
            <a:r>
              <a:rPr lang="en-US" sz="1400" b="1" dirty="0" err="1">
                <a:solidFill>
                  <a:srgbClr val="434343"/>
                </a:solidFill>
                <a:latin typeface="Open Sans" panose="020B0604020202020204" charset="0"/>
              </a:rPr>
              <a:t>Previnir</a:t>
            </a:r>
            <a:r>
              <a:rPr lang="en-US" sz="1400" dirty="0">
                <a:solidFill>
                  <a:srgbClr val="434343"/>
                </a:solidFill>
                <a:latin typeface="Open Sans" panose="020B0604020202020204" charset="0"/>
              </a:rPr>
              <a:t> o </a:t>
            </a:r>
            <a:r>
              <a:rPr lang="en-US" sz="1400" dirty="0" err="1">
                <a:solidFill>
                  <a:srgbClr val="434343"/>
                </a:solidFill>
                <a:latin typeface="Open Sans" panose="020B0604020202020204" charset="0"/>
              </a:rPr>
              <a:t>colaborador</a:t>
            </a:r>
            <a:r>
              <a:rPr lang="en-US" sz="1400" dirty="0">
                <a:solidFill>
                  <a:srgbClr val="434343"/>
                </a:solidFill>
                <a:latin typeface="Open Sans" panose="020B0604020202020204" charset="0"/>
              </a:rPr>
              <a:t> de </a:t>
            </a:r>
            <a:r>
              <a:rPr lang="en-US" sz="1400" dirty="0" err="1">
                <a:solidFill>
                  <a:srgbClr val="434343"/>
                </a:solidFill>
                <a:latin typeface="Open Sans" panose="020B0604020202020204" charset="0"/>
              </a:rPr>
              <a:t>contaminações</a:t>
            </a:r>
            <a:r>
              <a:rPr lang="en-US" sz="1400" dirty="0">
                <a:solidFill>
                  <a:srgbClr val="434343"/>
                </a:solidFill>
                <a:latin typeface="Open Sans" panose="020B0604020202020204" charset="0"/>
              </a:rPr>
              <a:t>; </a:t>
            </a:r>
          </a:p>
          <a:p>
            <a:pPr marL="285750" indent="-285750" algn="just">
              <a:buFont typeface="Arial" panose="020B0604020202020204" pitchFamily="34" charset="0"/>
              <a:buChar char="•"/>
            </a:pPr>
            <a:r>
              <a:rPr lang="en-US" sz="1400" b="1" dirty="0" err="1">
                <a:solidFill>
                  <a:srgbClr val="434343"/>
                </a:solidFill>
                <a:latin typeface="Open Sans" panose="020B0604020202020204" charset="0"/>
              </a:rPr>
              <a:t>Evitar</a:t>
            </a:r>
            <a:r>
              <a:rPr lang="en-US" sz="1400" dirty="0">
                <a:solidFill>
                  <a:srgbClr val="434343"/>
                </a:solidFill>
                <a:latin typeface="Open Sans" panose="020B0604020202020204" charset="0"/>
              </a:rPr>
              <a:t> </a:t>
            </a:r>
            <a:r>
              <a:rPr lang="en-US" sz="1400" dirty="0" err="1">
                <a:solidFill>
                  <a:srgbClr val="434343"/>
                </a:solidFill>
                <a:latin typeface="Open Sans" panose="020B0604020202020204" charset="0"/>
              </a:rPr>
              <a:t>eventuais</a:t>
            </a:r>
            <a:r>
              <a:rPr lang="en-US" sz="1400" dirty="0">
                <a:solidFill>
                  <a:srgbClr val="434343"/>
                </a:solidFill>
                <a:latin typeface="Open Sans" panose="020B0604020202020204" charset="0"/>
              </a:rPr>
              <a:t> </a:t>
            </a:r>
            <a:r>
              <a:rPr lang="en-US" sz="1400" dirty="0" err="1">
                <a:solidFill>
                  <a:srgbClr val="434343"/>
                </a:solidFill>
                <a:latin typeface="Open Sans" panose="020B0604020202020204" charset="0"/>
              </a:rPr>
              <a:t>processos</a:t>
            </a:r>
            <a:r>
              <a:rPr lang="en-US" sz="1400" dirty="0">
                <a:solidFill>
                  <a:srgbClr val="434343"/>
                </a:solidFill>
                <a:latin typeface="Open Sans" panose="020B0604020202020204" charset="0"/>
              </a:rPr>
              <a:t> </a:t>
            </a:r>
            <a:r>
              <a:rPr lang="en-US" sz="1400" dirty="0" err="1">
                <a:solidFill>
                  <a:srgbClr val="434343"/>
                </a:solidFill>
                <a:latin typeface="Open Sans" panose="020B0604020202020204" charset="0"/>
              </a:rPr>
              <a:t>trabalhistas</a:t>
            </a:r>
            <a:r>
              <a:rPr lang="en-US" sz="1400" dirty="0">
                <a:solidFill>
                  <a:srgbClr val="434343"/>
                </a:solidFill>
                <a:latin typeface="Open Sans" panose="020B0604020202020204" charset="0"/>
              </a:rPr>
              <a:t>, </a:t>
            </a:r>
            <a:r>
              <a:rPr lang="en-US" sz="1400" dirty="0" err="1">
                <a:solidFill>
                  <a:srgbClr val="434343"/>
                </a:solidFill>
                <a:latin typeface="Open Sans" panose="020B0604020202020204" charset="0"/>
              </a:rPr>
              <a:t>indenizações</a:t>
            </a:r>
            <a:r>
              <a:rPr lang="en-US" sz="1400" dirty="0">
                <a:solidFill>
                  <a:srgbClr val="434343"/>
                </a:solidFill>
                <a:latin typeface="Open Sans" panose="020B0604020202020204" charset="0"/>
              </a:rPr>
              <a:t> e </a:t>
            </a:r>
            <a:r>
              <a:rPr lang="en-US" sz="1400" dirty="0" err="1">
                <a:solidFill>
                  <a:srgbClr val="434343"/>
                </a:solidFill>
                <a:latin typeface="Open Sans" panose="020B0604020202020204" charset="0"/>
              </a:rPr>
              <a:t>perdas</a:t>
            </a:r>
            <a:r>
              <a:rPr lang="en-US" sz="1400" dirty="0">
                <a:solidFill>
                  <a:srgbClr val="434343"/>
                </a:solidFill>
                <a:latin typeface="Open Sans" panose="020B0604020202020204" charset="0"/>
              </a:rPr>
              <a:t> </a:t>
            </a:r>
            <a:r>
              <a:rPr lang="en-US" sz="1400" dirty="0" err="1">
                <a:solidFill>
                  <a:srgbClr val="434343"/>
                </a:solidFill>
                <a:latin typeface="Open Sans" panose="020B0604020202020204" charset="0"/>
              </a:rPr>
              <a:t>na</a:t>
            </a:r>
            <a:r>
              <a:rPr lang="en-US" sz="1400" dirty="0">
                <a:solidFill>
                  <a:srgbClr val="434343"/>
                </a:solidFill>
                <a:latin typeface="Open Sans" panose="020B0604020202020204" charset="0"/>
              </a:rPr>
              <a:t> </a:t>
            </a:r>
            <a:r>
              <a:rPr lang="en-US" sz="1400" dirty="0" err="1">
                <a:solidFill>
                  <a:srgbClr val="434343"/>
                </a:solidFill>
                <a:latin typeface="Open Sans" panose="020B0604020202020204" charset="0"/>
              </a:rPr>
              <a:t>produção</a:t>
            </a:r>
            <a:r>
              <a:rPr lang="en-US" sz="1400" dirty="0">
                <a:solidFill>
                  <a:srgbClr val="434343"/>
                </a:solidFill>
                <a:latin typeface="Open Sans" panose="020B0604020202020204" charset="0"/>
              </a:rPr>
              <a:t>; </a:t>
            </a:r>
          </a:p>
          <a:p>
            <a:pPr marL="285750" indent="-285750" algn="just">
              <a:buFont typeface="Arial" panose="020B0604020202020204" pitchFamily="34" charset="0"/>
              <a:buChar char="•"/>
            </a:pPr>
            <a:r>
              <a:rPr lang="en-US" sz="1400" b="1" dirty="0" err="1">
                <a:solidFill>
                  <a:srgbClr val="434343"/>
                </a:solidFill>
                <a:latin typeface="Open Sans" panose="020B0604020202020204" charset="0"/>
              </a:rPr>
              <a:t>Otimizar</a:t>
            </a:r>
            <a:r>
              <a:rPr lang="en-US" sz="1400" dirty="0">
                <a:solidFill>
                  <a:srgbClr val="434343"/>
                </a:solidFill>
                <a:latin typeface="Open Sans" panose="020B0604020202020204" charset="0"/>
              </a:rPr>
              <a:t> </a:t>
            </a:r>
            <a:r>
              <a:rPr lang="en-US" sz="1400" dirty="0" err="1">
                <a:solidFill>
                  <a:srgbClr val="434343"/>
                </a:solidFill>
                <a:latin typeface="Open Sans" panose="020B0604020202020204" charset="0"/>
              </a:rPr>
              <a:t>auditorias</a:t>
            </a:r>
            <a:r>
              <a:rPr lang="en-US" sz="1400" dirty="0">
                <a:solidFill>
                  <a:srgbClr val="434343"/>
                </a:solidFill>
                <a:latin typeface="Open Sans" panose="020B0604020202020204" charset="0"/>
              </a:rPr>
              <a:t> e </a:t>
            </a:r>
            <a:r>
              <a:rPr lang="en-US" sz="1400" dirty="0" err="1">
                <a:solidFill>
                  <a:srgbClr val="434343"/>
                </a:solidFill>
                <a:latin typeface="Open Sans" panose="020B0604020202020204" charset="0"/>
              </a:rPr>
              <a:t>controles</a:t>
            </a:r>
            <a:r>
              <a:rPr lang="en-US" sz="1400" dirty="0">
                <a:solidFill>
                  <a:srgbClr val="434343"/>
                </a:solidFill>
                <a:latin typeface="Open Sans" panose="020B0604020202020204" charset="0"/>
              </a:rPr>
              <a:t> de </a:t>
            </a:r>
            <a:r>
              <a:rPr lang="en-US" sz="1400" dirty="0" err="1">
                <a:solidFill>
                  <a:srgbClr val="434343"/>
                </a:solidFill>
                <a:latin typeface="Open Sans" panose="020B0604020202020204" charset="0"/>
              </a:rPr>
              <a:t>métricas</a:t>
            </a:r>
            <a:r>
              <a:rPr lang="en-US" sz="1400" dirty="0">
                <a:solidFill>
                  <a:srgbClr val="434343"/>
                </a:solidFill>
                <a:latin typeface="Open Sans" panose="020B0604020202020204" charset="0"/>
              </a:rPr>
              <a:t>.</a:t>
            </a:r>
            <a:endParaRPr lang="pt-BR" sz="1400" dirty="0">
              <a:solidFill>
                <a:srgbClr val="434343"/>
              </a:solidFill>
              <a:latin typeface="Open Sans" panose="020B0604020202020204" charset="0"/>
            </a:endParaRPr>
          </a:p>
          <a:p>
            <a:pPr algn="just"/>
            <a:endParaRPr lang="pt-BR" sz="1400" dirty="0">
              <a:solidFill>
                <a:srgbClr val="434343"/>
              </a:solidFill>
              <a:latin typeface="Open Sans" panose="020B0604020202020204" charset="0"/>
              <a:ea typeface="Open Sans" panose="020B0604020202020204" charset="0"/>
              <a:cs typeface="Open Sans" panose="020B0604020202020204" charset="0"/>
            </a:endParaRPr>
          </a:p>
        </p:txBody>
      </p:sp>
      <p:pic>
        <p:nvPicPr>
          <p:cNvPr id="13" name="Imagem 12">
            <a:extLst>
              <a:ext uri="{FF2B5EF4-FFF2-40B4-BE49-F238E27FC236}">
                <a16:creationId xmlns:a16="http://schemas.microsoft.com/office/drawing/2014/main" id="{9FD0D171-BCB4-4D57-97FC-2B4C1F5BDCF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6544277" y="6347292"/>
            <a:ext cx="1705361" cy="327947"/>
          </a:xfrm>
          <a:prstGeom prst="rect">
            <a:avLst/>
          </a:prstGeom>
        </p:spPr>
      </p:pic>
    </p:spTree>
    <p:extLst>
      <p:ext uri="{BB962C8B-B14F-4D97-AF65-F5344CB8AC3E}">
        <p14:creationId xmlns:p14="http://schemas.microsoft.com/office/powerpoint/2010/main" val="2296442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oogle Shape;62;p13">
            <a:extLst>
              <a:ext uri="{FF2B5EF4-FFF2-40B4-BE49-F238E27FC236}">
                <a16:creationId xmlns:a16="http://schemas.microsoft.com/office/drawing/2014/main" id="{133F4F58-8FC1-4B43-86A6-8070512378E0}"/>
              </a:ext>
            </a:extLst>
          </p:cNvPr>
          <p:cNvPicPr preferRelativeResize="0"/>
          <p:nvPr/>
        </p:nvPicPr>
        <p:blipFill>
          <a:blip r:embed="rId2">
            <a:alphaModFix/>
          </a:blip>
          <a:stretch>
            <a:fillRect/>
          </a:stretch>
        </p:blipFill>
        <p:spPr>
          <a:xfrm flipH="1">
            <a:off x="9259381" y="4383155"/>
            <a:ext cx="2932619" cy="2474845"/>
          </a:xfrm>
          <a:prstGeom prst="rect">
            <a:avLst/>
          </a:prstGeom>
          <a:noFill/>
          <a:ln>
            <a:noFill/>
          </a:ln>
        </p:spPr>
      </p:pic>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12" name="Title Placeholder 1">
            <a:extLst>
              <a:ext uri="{FF2B5EF4-FFF2-40B4-BE49-F238E27FC236}">
                <a16:creationId xmlns:a16="http://schemas.microsoft.com/office/drawing/2014/main" id="{17BD6BCE-F462-485D-9D0B-776FE951363B}"/>
              </a:ext>
            </a:extLst>
          </p:cNvPr>
          <p:cNvSpPr txBox="1">
            <a:spLocks/>
          </p:cNvSpPr>
          <p:nvPr/>
        </p:nvSpPr>
        <p:spPr>
          <a:xfrm>
            <a:off x="36468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endParaRPr lang="en-US" dirty="0">
              <a:solidFill>
                <a:srgbClr val="434343"/>
              </a:solidFill>
              <a:latin typeface="Open Sans" panose="020B0604020202020204" charset="0"/>
              <a:ea typeface="Open Sans" panose="020B0604020202020204" charset="0"/>
              <a:cs typeface="Open Sans" panose="020B0604020202020204" charset="0"/>
            </a:endParaRPr>
          </a:p>
        </p:txBody>
      </p:sp>
      <p:pic>
        <p:nvPicPr>
          <p:cNvPr id="13" name="Imagem 12">
            <a:extLst>
              <a:ext uri="{FF2B5EF4-FFF2-40B4-BE49-F238E27FC236}">
                <a16:creationId xmlns:a16="http://schemas.microsoft.com/office/drawing/2014/main" id="{9FD0D171-BCB4-4D57-97FC-2B4C1F5BDCF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6544277" y="6347292"/>
            <a:ext cx="1705361" cy="327947"/>
          </a:xfrm>
          <a:prstGeom prst="rect">
            <a:avLst/>
          </a:prstGeom>
        </p:spPr>
      </p:pic>
      <p:graphicFrame>
        <p:nvGraphicFramePr>
          <p:cNvPr id="2" name="Diagrama 1">
            <a:extLst>
              <a:ext uri="{FF2B5EF4-FFF2-40B4-BE49-F238E27FC236}">
                <a16:creationId xmlns:a16="http://schemas.microsoft.com/office/drawing/2014/main" id="{F36F2BE5-0198-4241-8590-FA76EEE99B0C}"/>
              </a:ext>
            </a:extLst>
          </p:cNvPr>
          <p:cNvGraphicFramePr/>
          <p:nvPr>
            <p:extLst>
              <p:ext uri="{D42A27DB-BD31-4B8C-83A1-F6EECF244321}">
                <p14:modId xmlns:p14="http://schemas.microsoft.com/office/powerpoint/2010/main" val="278759536"/>
              </p:ext>
            </p:extLst>
          </p:nvPr>
        </p:nvGraphicFramePr>
        <p:xfrm>
          <a:off x="387625" y="419378"/>
          <a:ext cx="9326217" cy="62730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29359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9</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3">
            <a:alphaModFix/>
          </a:blip>
          <a:stretch>
            <a:fillRect/>
          </a:stretch>
        </p:blipFill>
        <p:spPr>
          <a:xfrm flipH="1">
            <a:off x="9553160" y="4625654"/>
            <a:ext cx="2628806" cy="2116755"/>
          </a:xfrm>
          <a:prstGeom prst="rect">
            <a:avLst/>
          </a:prstGeom>
          <a:noFill/>
          <a:ln>
            <a:noFill/>
          </a:ln>
        </p:spPr>
      </p:pic>
      <p:sp>
        <p:nvSpPr>
          <p:cNvPr id="12" name="Espaço Reservado para Data 5">
            <a:extLst>
              <a:ext uri="{FF2B5EF4-FFF2-40B4-BE49-F238E27FC236}">
                <a16:creationId xmlns:a16="http://schemas.microsoft.com/office/drawing/2014/main"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9" name="Imagem 8"/>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4" name="Title Placeholder 1">
            <a:extLst>
              <a:ext uri="{FF2B5EF4-FFF2-40B4-BE49-F238E27FC236}">
                <a16:creationId xmlns:a16="http://schemas.microsoft.com/office/drawing/2014/main" id="{3594DE52-7C66-4B4A-A0A2-6A19C13FEDE7}"/>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3.i. Base Original</a:t>
            </a:r>
          </a:p>
        </p:txBody>
      </p:sp>
      <p:sp>
        <p:nvSpPr>
          <p:cNvPr id="15" name="Fluxograma: Disco magnético 1">
            <a:extLst>
              <a:ext uri="{FF2B5EF4-FFF2-40B4-BE49-F238E27FC236}">
                <a16:creationId xmlns:a16="http://schemas.microsoft.com/office/drawing/2014/main" id="{D0AA237C-AFE2-401C-80E9-FE29C56A541E}"/>
              </a:ext>
            </a:extLst>
          </p:cNvPr>
          <p:cNvSpPr/>
          <p:nvPr/>
        </p:nvSpPr>
        <p:spPr>
          <a:xfrm>
            <a:off x="780400" y="1435756"/>
            <a:ext cx="1786205" cy="1815882"/>
          </a:xfrm>
          <a:prstGeom prst="flowChartMagneticDisk">
            <a:avLst/>
          </a:prstGeom>
          <a:solidFill>
            <a:srgbClr val="6ADBD9"/>
          </a:solid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b="1" dirty="0">
              <a:solidFill>
                <a:schemeClr val="bg1"/>
              </a:solidFill>
              <a:latin typeface="Open Sans" panose="020B0604020202020204"/>
            </a:endParaRPr>
          </a:p>
          <a:p>
            <a:pPr algn="ctr"/>
            <a:r>
              <a:rPr lang="pt-BR" b="1" dirty="0">
                <a:solidFill>
                  <a:schemeClr val="bg1"/>
                </a:solidFill>
                <a:latin typeface="Open Sans" panose="020B0604020202020204"/>
              </a:rPr>
              <a:t>1706</a:t>
            </a:r>
          </a:p>
          <a:p>
            <a:pPr algn="ctr"/>
            <a:r>
              <a:rPr lang="pt-BR" dirty="0">
                <a:solidFill>
                  <a:schemeClr val="bg1"/>
                </a:solidFill>
                <a:latin typeface="Open Sans" panose="020B0604020202020204"/>
              </a:rPr>
              <a:t>ARQUIVOS</a:t>
            </a:r>
            <a:endParaRPr lang="pt-BR" sz="1400" dirty="0">
              <a:solidFill>
                <a:schemeClr val="bg1"/>
              </a:solidFill>
              <a:latin typeface="Open Sans" panose="020B0604020202020204"/>
            </a:endParaRPr>
          </a:p>
        </p:txBody>
      </p:sp>
      <p:sp>
        <p:nvSpPr>
          <p:cNvPr id="27" name="CaixaDeTexto 18">
            <a:extLst>
              <a:ext uri="{FF2B5EF4-FFF2-40B4-BE49-F238E27FC236}">
                <a16:creationId xmlns:a16="http://schemas.microsoft.com/office/drawing/2014/main" id="{6B77B00B-46BE-4304-8854-F63C7AC6E6E4}"/>
              </a:ext>
            </a:extLst>
          </p:cNvPr>
          <p:cNvSpPr txBox="1"/>
          <p:nvPr/>
        </p:nvSpPr>
        <p:spPr>
          <a:xfrm>
            <a:off x="3134068" y="1165538"/>
            <a:ext cx="7533932" cy="2462213"/>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b="1" dirty="0">
                <a:solidFill>
                  <a:srgbClr val="434343"/>
                </a:solidFill>
                <a:latin typeface="Open Sans" panose="020B0604020202020204"/>
              </a:rPr>
              <a:t>Visão da base</a:t>
            </a:r>
          </a:p>
          <a:p>
            <a:pPr marL="285750" indent="-285750">
              <a:buFont typeface="Arial" panose="020B0604020202020204" pitchFamily="34" charset="0"/>
              <a:buChar char="•"/>
            </a:pPr>
            <a:r>
              <a:rPr lang="pt-BR" sz="1400" dirty="0">
                <a:solidFill>
                  <a:srgbClr val="434343"/>
                </a:solidFill>
                <a:latin typeface="Open Sans" panose="020B0604020202020204"/>
              </a:rPr>
              <a:t>853 imagens RGB;</a:t>
            </a:r>
          </a:p>
          <a:p>
            <a:pPr marL="285750" indent="-285750">
              <a:buFont typeface="Arial" panose="020B0604020202020204" pitchFamily="34" charset="0"/>
              <a:buChar char="•"/>
            </a:pPr>
            <a:r>
              <a:rPr lang="pt-BR" sz="1400" dirty="0">
                <a:solidFill>
                  <a:srgbClr val="434343"/>
                </a:solidFill>
                <a:latin typeface="Open Sans" panose="020B0604020202020204"/>
              </a:rPr>
              <a:t>853 anotações. </a:t>
            </a:r>
          </a:p>
          <a:p>
            <a:endParaRPr lang="pt-BR" sz="1400" dirty="0">
              <a:solidFill>
                <a:srgbClr val="434343"/>
              </a:solidFill>
              <a:latin typeface="Open Sans" panose="020B0604020202020204"/>
            </a:endParaRPr>
          </a:p>
          <a:p>
            <a:r>
              <a:rPr lang="pt-BR" sz="1400" b="1" dirty="0">
                <a:solidFill>
                  <a:srgbClr val="434343"/>
                </a:solidFill>
                <a:latin typeface="Open Sans" panose="020B0604020202020204"/>
              </a:rPr>
              <a:t>Características das anotações</a:t>
            </a:r>
          </a:p>
          <a:p>
            <a:pPr marL="285750" indent="-285750">
              <a:buFont typeface="Arial" panose="020B0604020202020204" pitchFamily="34" charset="0"/>
              <a:buChar char="•"/>
            </a:pPr>
            <a:r>
              <a:rPr lang="pt-BR" sz="1400" dirty="0">
                <a:solidFill>
                  <a:srgbClr val="434343"/>
                </a:solidFill>
                <a:latin typeface="Open Sans" panose="020B0604020202020204"/>
              </a:rPr>
              <a:t>Informações do número de pessoas em cada imagem;</a:t>
            </a:r>
          </a:p>
          <a:p>
            <a:pPr marL="285750" indent="-285750">
              <a:buFont typeface="Arial" panose="020B0604020202020204" pitchFamily="34" charset="0"/>
              <a:buChar char="•"/>
            </a:pPr>
            <a:r>
              <a:rPr lang="pt-BR" sz="1400" dirty="0">
                <a:solidFill>
                  <a:srgbClr val="434343"/>
                </a:solidFill>
                <a:latin typeface="Open Sans" panose="020B0604020202020204"/>
              </a:rPr>
              <a:t>Coordenadas de cada rosto por imagem;</a:t>
            </a:r>
          </a:p>
          <a:p>
            <a:pPr marL="285750" indent="-285750">
              <a:buFont typeface="Arial" panose="020B0604020202020204" pitchFamily="34" charset="0"/>
              <a:buChar char="•"/>
            </a:pPr>
            <a:r>
              <a:rPr lang="pt-BR" sz="1400" dirty="0">
                <a:solidFill>
                  <a:srgbClr val="434343"/>
                </a:solidFill>
                <a:latin typeface="Open Sans" panose="020B0604020202020204"/>
              </a:rPr>
              <a:t>Classificação do uso adequado ou não da máscara.</a:t>
            </a:r>
          </a:p>
          <a:p>
            <a:endParaRPr lang="pt-BR" sz="1400" dirty="0">
              <a:solidFill>
                <a:srgbClr val="434343"/>
              </a:solidFill>
              <a:latin typeface="Open Sans" panose="020B0604020202020204"/>
            </a:endParaRPr>
          </a:p>
          <a:p>
            <a:endParaRPr lang="pt-BR" sz="1400" dirty="0">
              <a:solidFill>
                <a:srgbClr val="434343"/>
              </a:solidFill>
              <a:latin typeface="Open Sans" panose="020B0604020202020204"/>
            </a:endParaRPr>
          </a:p>
          <a:p>
            <a:pPr marL="285750" indent="-285750">
              <a:buFont typeface="Arial" panose="020B0604020202020204" pitchFamily="34" charset="0"/>
              <a:buChar char="•"/>
            </a:pPr>
            <a:endParaRPr lang="pt-BR" sz="1400" dirty="0">
              <a:solidFill>
                <a:srgbClr val="434343"/>
              </a:solidFill>
              <a:latin typeface="Open Sans" panose="020B0604020202020204"/>
            </a:endParaRPr>
          </a:p>
        </p:txBody>
      </p:sp>
      <p:graphicFrame>
        <p:nvGraphicFramePr>
          <p:cNvPr id="13" name="Object 111">
            <a:extLst>
              <a:ext uri="{FF2B5EF4-FFF2-40B4-BE49-F238E27FC236}">
                <a16:creationId xmlns:a16="http://schemas.microsoft.com/office/drawing/2014/main" id="{17A0534F-9A3E-4962-AF78-68860BFE09EB}"/>
              </a:ext>
            </a:extLst>
          </p:cNvPr>
          <p:cNvGraphicFramePr>
            <a:graphicFrameLocks noChangeAspect="1"/>
          </p:cNvGraphicFramePr>
          <p:nvPr>
            <p:extLst>
              <p:ext uri="{D42A27DB-BD31-4B8C-83A1-F6EECF244321}">
                <p14:modId xmlns:p14="http://schemas.microsoft.com/office/powerpoint/2010/main" val="1805999311"/>
              </p:ext>
            </p:extLst>
          </p:nvPr>
        </p:nvGraphicFramePr>
        <p:xfrm>
          <a:off x="3134068" y="3117712"/>
          <a:ext cx="5414962" cy="1052512"/>
        </p:xfrm>
        <a:graphic>
          <a:graphicData uri="http://schemas.openxmlformats.org/presentationml/2006/ole">
            <mc:AlternateContent xmlns:mc="http://schemas.openxmlformats.org/markup-compatibility/2006">
              <mc:Choice xmlns:v="urn:schemas-microsoft-com:vml" Requires="v">
                <p:oleObj spid="_x0000_s4412" name="Worksheet" r:id="rId5" imgW="3775834" imgH="731331" progId="Excel.Sheet.8">
                  <p:embed/>
                </p:oleObj>
              </mc:Choice>
              <mc:Fallback>
                <p:oleObj name="Worksheet" r:id="rId5" imgW="3775834" imgH="731331" progId="Excel.Sheet.8">
                  <p:embed/>
                  <p:pic>
                    <p:nvPicPr>
                      <p:cNvPr id="29" name="Object 111">
                        <a:extLst>
                          <a:ext uri="{FF2B5EF4-FFF2-40B4-BE49-F238E27FC236}">
                            <a16:creationId xmlns:a16="http://schemas.microsoft.com/office/drawing/2014/main" id="{1095EE8E-9B52-46A6-AC23-323440B6A60C}"/>
                          </a:ext>
                        </a:extLst>
                      </p:cNvPr>
                      <p:cNvPicPr>
                        <a:picLocks noChangeAspect="1" noChangeArrowheads="1"/>
                      </p:cNvPicPr>
                      <p:nvPr/>
                    </p:nvPicPr>
                    <p:blipFill>
                      <a:blip r:embed="rId6"/>
                      <a:srcRect/>
                      <a:stretch>
                        <a:fillRect/>
                      </a:stretch>
                    </p:blipFill>
                    <p:spPr bwMode="auto">
                      <a:xfrm>
                        <a:off x="3134068" y="3117712"/>
                        <a:ext cx="5414962" cy="105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CaixaDeTexto 1">
            <a:extLst>
              <a:ext uri="{FF2B5EF4-FFF2-40B4-BE49-F238E27FC236}">
                <a16:creationId xmlns:a16="http://schemas.microsoft.com/office/drawing/2014/main" id="{44730EAE-1731-4823-BA68-7AD567488F3D}"/>
              </a:ext>
            </a:extLst>
          </p:cNvPr>
          <p:cNvSpPr txBox="1"/>
          <p:nvPr/>
        </p:nvSpPr>
        <p:spPr>
          <a:xfrm>
            <a:off x="3178419" y="4000500"/>
            <a:ext cx="5719396" cy="307777"/>
          </a:xfrm>
          <a:prstGeom prst="rect">
            <a:avLst/>
          </a:prstGeom>
          <a:noFill/>
        </p:spPr>
        <p:txBody>
          <a:bodyPr wrap="square" rtlCol="0">
            <a:spAutoFit/>
          </a:bodyPr>
          <a:lstStyle/>
          <a:p>
            <a:r>
              <a:rPr lang="pt-BR" sz="1400" b="1" dirty="0"/>
              <a:t>Tabela 1. </a:t>
            </a:r>
            <a:r>
              <a:rPr lang="pt-BR" sz="1400" dirty="0"/>
              <a:t>Rostos identificados previamente pelo modelo. </a:t>
            </a:r>
          </a:p>
        </p:txBody>
      </p:sp>
    </p:spTree>
    <p:extLst>
      <p:ext uri="{BB962C8B-B14F-4D97-AF65-F5344CB8AC3E}">
        <p14:creationId xmlns:p14="http://schemas.microsoft.com/office/powerpoint/2010/main" val="3743652329"/>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8432</TotalTime>
  <Words>4456</Words>
  <Application>Microsoft Office PowerPoint</Application>
  <PresentationFormat>Widescreen</PresentationFormat>
  <Paragraphs>537</Paragraphs>
  <Slides>40</Slides>
  <Notes>1</Notes>
  <HiddenSlides>0</HiddenSlides>
  <MMClips>0</MMClips>
  <ScaleCrop>false</ScaleCrop>
  <HeadingPairs>
    <vt:vector size="8" baseType="variant">
      <vt:variant>
        <vt:lpstr>Fontes usadas</vt:lpstr>
      </vt:variant>
      <vt:variant>
        <vt:i4>6</vt:i4>
      </vt:variant>
      <vt:variant>
        <vt:lpstr>Tema</vt:lpstr>
      </vt:variant>
      <vt:variant>
        <vt:i4>3</vt:i4>
      </vt:variant>
      <vt:variant>
        <vt:lpstr>Servidores OLE inseridos</vt:lpstr>
      </vt:variant>
      <vt:variant>
        <vt:i4>1</vt:i4>
      </vt:variant>
      <vt:variant>
        <vt:lpstr>Títulos de slides</vt:lpstr>
      </vt:variant>
      <vt:variant>
        <vt:i4>40</vt:i4>
      </vt:variant>
    </vt:vector>
  </HeadingPairs>
  <TitlesOfParts>
    <vt:vector size="50" baseType="lpstr">
      <vt:lpstr>Arial</vt:lpstr>
      <vt:lpstr>Calibri</vt:lpstr>
      <vt:lpstr>Calibri Light</vt:lpstr>
      <vt:lpstr>Open sans</vt:lpstr>
      <vt:lpstr>Open sans</vt:lpstr>
      <vt:lpstr>Times New Roman</vt:lpstr>
      <vt:lpstr>Tema do Office</vt:lpstr>
      <vt:lpstr>Simple Light</vt:lpstr>
      <vt:lpstr>1_Tema do Office</vt:lpstr>
      <vt:lpstr>Worksheet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karin</dc:creator>
  <cp:lastModifiedBy>Bruna Lorencini</cp:lastModifiedBy>
  <cp:revision>761</cp:revision>
  <dcterms:created xsi:type="dcterms:W3CDTF">2020-04-08T18:00:12Z</dcterms:created>
  <dcterms:modified xsi:type="dcterms:W3CDTF">2020-10-17T14:03:26Z</dcterms:modified>
</cp:coreProperties>
</file>